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67" r:id="rId4"/>
    <p:sldId id="268" r:id="rId5"/>
    <p:sldId id="269" r:id="rId6"/>
    <p:sldId id="271" r:id="rId7"/>
    <p:sldId id="272" r:id="rId8"/>
    <p:sldId id="270" r:id="rId9"/>
    <p:sldId id="265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73" r:id="rId18"/>
    <p:sldId id="274" r:id="rId19"/>
    <p:sldId id="289" r:id="rId20"/>
    <p:sldId id="275" r:id="rId21"/>
    <p:sldId id="276" r:id="rId22"/>
    <p:sldId id="277" r:id="rId23"/>
    <p:sldId id="278" r:id="rId24"/>
    <p:sldId id="279" r:id="rId25"/>
    <p:sldId id="281" r:id="rId26"/>
    <p:sldId id="280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 snapToObjects="1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F726A-E0D9-06A4-EECA-647195B0E9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960569-1398-E80B-EA5A-614C307AF3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75CAA4-39A9-30DE-4CD2-883732C54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E24B3-358D-5C4F-8BD8-E3B925093B14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3A702-C50A-9918-A199-880A82620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49C6E-BC0B-A4B2-1368-91E2B73B7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01161-3BBA-D340-8297-9E90F5CCD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891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8A2B6-BCD6-712D-DA94-09C1A4AF3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AC1D91-6220-E4C7-76A0-8227B3FDD5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6F372-46EE-ED85-8297-A19A76AC7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E24B3-358D-5C4F-8BD8-E3B925093B14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2B88C-3186-6D99-DDF6-5630763B3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87B53F-241E-8970-CEAF-84853B4C4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01161-3BBA-D340-8297-9E90F5CCD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59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1B19FB-6C0A-3BC5-E0FF-1158107666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41C005-87B8-329C-3C10-26B39E6132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CE4F4-6C30-CADC-A1CE-6BCA30FBD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E24B3-358D-5C4F-8BD8-E3B925093B14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1707C-A3F9-66E3-22E8-0656DA075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11C06-EF8E-EF43-B4A5-7480E692E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01161-3BBA-D340-8297-9E90F5CCD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481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F7F39-9B93-DD2A-BA62-DD79E5B7A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F24CC-5CD7-DF97-66EE-D4F230708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DCE42-19E4-B946-764E-293F64257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E24B3-358D-5C4F-8BD8-E3B925093B14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0EB96-4493-9709-B2E3-9EC14B459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933AC-8591-AFEE-855D-7D03535BB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01161-3BBA-D340-8297-9E90F5CCD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74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307AF-ABD0-BD02-4607-39AC42453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04E5D6-C1CE-0431-8233-DDFA185F5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70D2C-35E5-461D-C5E6-5B5AB12C6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E24B3-358D-5C4F-8BD8-E3B925093B14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3D3BF-B967-CF60-DC54-D8C8EC6FE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496D9-9F4B-B1B7-8437-F28B83117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01161-3BBA-D340-8297-9E90F5CCD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193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2EC6B-6F3D-B0A8-265A-A4BFEE08B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C8335-C802-C558-2298-40E2AEED4B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B9F58F-F54F-1CD6-F4F6-DACCDB10D3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DA431B-001D-87C5-344E-23FA506B4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E24B3-358D-5C4F-8BD8-E3B925093B14}" type="datetimeFigureOut">
              <a:rPr lang="en-US" smtClean="0"/>
              <a:t>11/8/22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26C5A6-031B-68BF-85C8-03F7B7EFA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88C67-F4B0-AD2F-01E6-FFEEE0C33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01161-3BBA-D340-8297-9E90F5CCD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76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82292-4095-C173-8A61-E04CE737B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F79FF8-628D-0B2A-3CAC-2CCA1DF93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2BA92D-961F-A9BC-D802-DB28E30B7E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7F36B1-9EC1-CA7E-1C90-9D3CCFA931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C992A9-9FAB-BB13-E321-0EE5565CC9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39EEFD-B38E-C4E5-D321-F44D74985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E24B3-358D-5C4F-8BD8-E3B925093B14}" type="datetimeFigureOut">
              <a:rPr lang="en-US" smtClean="0"/>
              <a:t>11/8/22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0FF55E-9E2D-0CA0-A1ED-643C8D8B3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103D93-5693-F9E4-1C30-42AB406CE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01161-3BBA-D340-8297-9E90F5CCD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299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822C7-A288-903D-4168-8874AD284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7D0944-4891-2DC9-D533-DB4E0FE0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E24B3-358D-5C4F-8BD8-E3B925093B14}" type="datetimeFigureOut">
              <a:rPr lang="en-US" smtClean="0"/>
              <a:t>11/8/22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D40F3-4420-22BA-4945-54FDD3DC5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5CC0A0-4153-E543-586E-8C9A195DB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01161-3BBA-D340-8297-9E90F5CCD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079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F59D49-5491-10CA-8B74-07920E716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E24B3-358D-5C4F-8BD8-E3B925093B14}" type="datetimeFigureOut">
              <a:rPr lang="en-US" smtClean="0"/>
              <a:t>11/8/22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474C29-3C54-4822-27A9-0E8ECB734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EBE13F-FFA2-2E3D-152A-902CE1A6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01161-3BBA-D340-8297-9E90F5CCD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781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35B6-8BDB-0DF3-6610-B9B8D8987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F68C5-4184-B57A-B037-8BE65F752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44895D-E9A0-1B07-E950-D92FEF7656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58F1F1-DDB1-97A7-05D4-37ECB49F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E24B3-358D-5C4F-8BD8-E3B925093B14}" type="datetimeFigureOut">
              <a:rPr lang="en-US" smtClean="0"/>
              <a:t>11/8/22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D91873-F305-417E-FB53-9DE5CA069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EB300F-0D33-39E2-BF82-C8ABDD5D5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01161-3BBA-D340-8297-9E90F5CCD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62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189B6-A30A-7B88-78C1-FA39F1D32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DA6C5A-FCA0-7DF0-C388-BB7296229A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FA599F-618F-E773-E2DA-EB29BFBF5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40500F-5B36-508E-8032-90A597D43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E24B3-358D-5C4F-8BD8-E3B925093B14}" type="datetimeFigureOut">
              <a:rPr lang="en-US" smtClean="0"/>
              <a:t>11/8/22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F22ACD-7B2E-E045-529F-F3F73A21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B8F35-3579-3F90-A3BD-F6456D909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01161-3BBA-D340-8297-9E90F5CCD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639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C29F44-EA2C-964D-33B8-A850AA9E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1156F9-BF87-62E1-0231-6FEB15FDA8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5924C-7149-6179-FFD0-4569EEC5A9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E24B3-358D-5C4F-8BD8-E3B925093B14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42951-F280-24ED-E041-08A70338DB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AB404-141B-5D2F-52FE-6C9B8C88A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01161-3BBA-D340-8297-9E90F5CCD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377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CFBEE-349D-E010-2542-7B57991D3E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2245" y="841491"/>
            <a:ext cx="6412955" cy="2575631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b">
            <a:normAutofit fontScale="90000"/>
          </a:bodyPr>
          <a:lstStyle/>
          <a:p>
            <a:pPr algn="l"/>
            <a:r>
              <a:rPr lang="en-US" b="1" dirty="0"/>
              <a:t>WEB PROGRAMMING LAB  </a:t>
            </a:r>
            <a:br>
              <a:rPr lang="en-US" b="1" dirty="0"/>
            </a:br>
            <a:r>
              <a:rPr lang="en-US" b="1" dirty="0"/>
              <a:t>JAVASCRIPT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0C2E78-F099-7DE5-821A-4F28A42232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3164" y="3737974"/>
            <a:ext cx="4167115" cy="1400084"/>
          </a:xfrm>
          <a:solidFill>
            <a:schemeClr val="bg2">
              <a:lumMod val="90000"/>
            </a:schemeClr>
          </a:solidFill>
        </p:spPr>
        <p:txBody>
          <a:bodyPr anchor="t">
            <a:normAutofit/>
          </a:bodyPr>
          <a:lstStyle/>
          <a:p>
            <a:r>
              <a:rPr lang="en-US" dirty="0"/>
              <a:t>MCA 3</a:t>
            </a:r>
            <a:r>
              <a:rPr lang="en-US" baseline="30000" dirty="0"/>
              <a:t>RD</a:t>
            </a:r>
            <a:r>
              <a:rPr lang="en-US" dirty="0"/>
              <a:t> SEMESTER</a:t>
            </a:r>
          </a:p>
          <a:p>
            <a:r>
              <a:rPr lang="en-US" dirty="0"/>
              <a:t>SIKKIM UNIVERSITY</a:t>
            </a:r>
          </a:p>
          <a:p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NOV 2022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Computer">
            <a:extLst>
              <a:ext uri="{FF2B5EF4-FFF2-40B4-BE49-F238E27FC236}">
                <a16:creationId xmlns:a16="http://schemas.microsoft.com/office/drawing/2014/main" id="{9E7DE22E-0122-0DD3-A459-9400A4F68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500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55664E-8A91-2B1B-5BB2-5629D3695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915" y="201386"/>
            <a:ext cx="7605982" cy="6455228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E502BD-4D83-176B-313D-DFCA502B4BD6}"/>
              </a:ext>
            </a:extLst>
          </p:cNvPr>
          <p:cNvSpPr txBox="1"/>
          <p:nvPr/>
        </p:nvSpPr>
        <p:spPr>
          <a:xfrm>
            <a:off x="446315" y="1284514"/>
            <a:ext cx="3450771" cy="25853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Write JavaScript to build a calculator with addition, subtraction, multiplication and division operations.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Modify the calculator include power, </a:t>
            </a:r>
            <a:r>
              <a:rPr lang="en-US" dirty="0" err="1"/>
              <a:t>squareroot</a:t>
            </a:r>
            <a:r>
              <a:rPr lang="en-US" dirty="0"/>
              <a:t>, </a:t>
            </a:r>
            <a:r>
              <a:rPr lang="en-US" dirty="0" err="1"/>
              <a:t>cuberoot</a:t>
            </a:r>
            <a:r>
              <a:rPr lang="en-US" dirty="0"/>
              <a:t> and log operations.</a:t>
            </a:r>
          </a:p>
        </p:txBody>
      </p:sp>
    </p:spTree>
    <p:extLst>
      <p:ext uri="{BB962C8B-B14F-4D97-AF65-F5344CB8AC3E}">
        <p14:creationId xmlns:p14="http://schemas.microsoft.com/office/powerpoint/2010/main" val="3556255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D8787C-81B9-A8D6-D828-67522A1A1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915" y="1716541"/>
            <a:ext cx="6820273" cy="2798536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2F279E-7BF6-FEFB-5816-8520BB0A7F34}"/>
              </a:ext>
            </a:extLst>
          </p:cNvPr>
          <p:cNvSpPr txBox="1"/>
          <p:nvPr/>
        </p:nvSpPr>
        <p:spPr>
          <a:xfrm>
            <a:off x="457200" y="489856"/>
            <a:ext cx="9916886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3. Write JavaScript to sort elements in an array</a:t>
            </a:r>
          </a:p>
        </p:txBody>
      </p:sp>
    </p:spTree>
    <p:extLst>
      <p:ext uri="{BB962C8B-B14F-4D97-AF65-F5344CB8AC3E}">
        <p14:creationId xmlns:p14="http://schemas.microsoft.com/office/powerpoint/2010/main" val="2507036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x-min-before">
            <a:extLst>
              <a:ext uri="{FF2B5EF4-FFF2-40B4-BE49-F238E27FC236}">
                <a16:creationId xmlns:a16="http://schemas.microsoft.com/office/drawing/2014/main" id="{00510B02-8DDD-B1BA-4ED2-B2901160EF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69"/>
          <a:stretch/>
        </p:blipFill>
        <p:spPr bwMode="auto">
          <a:xfrm>
            <a:off x="5861049" y="457200"/>
            <a:ext cx="6184900" cy="2390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x-min-after">
            <a:extLst>
              <a:ext uri="{FF2B5EF4-FFF2-40B4-BE49-F238E27FC236}">
                <a16:creationId xmlns:a16="http://schemas.microsoft.com/office/drawing/2014/main" id="{5126D6BB-B814-DCC9-EECB-9E5776E8E1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67"/>
          <a:stretch/>
        </p:blipFill>
        <p:spPr bwMode="auto">
          <a:xfrm>
            <a:off x="5732463" y="4329113"/>
            <a:ext cx="6184900" cy="2276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7519A1-6ACB-3959-50CA-2AE5598BB627}"/>
              </a:ext>
            </a:extLst>
          </p:cNvPr>
          <p:cNvSpPr txBox="1"/>
          <p:nvPr/>
        </p:nvSpPr>
        <p:spPr>
          <a:xfrm>
            <a:off x="6368143" y="87868"/>
            <a:ext cx="237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CLICKING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F43485-C6A0-4C29-EC32-57110B5142D5}"/>
              </a:ext>
            </a:extLst>
          </p:cNvPr>
          <p:cNvSpPr txBox="1"/>
          <p:nvPr/>
        </p:nvSpPr>
        <p:spPr>
          <a:xfrm>
            <a:off x="5732463" y="4007407"/>
            <a:ext cx="237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CLICKING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DE4495-8CA3-7571-9CFF-D0E003BCDADF}"/>
              </a:ext>
            </a:extLst>
          </p:cNvPr>
          <p:cNvSpPr txBox="1"/>
          <p:nvPr/>
        </p:nvSpPr>
        <p:spPr>
          <a:xfrm>
            <a:off x="674915" y="2524809"/>
            <a:ext cx="4082142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4. Write JavaScript to find maximum and minimum element in a given 1D array </a:t>
            </a:r>
          </a:p>
        </p:txBody>
      </p:sp>
    </p:spTree>
    <p:extLst>
      <p:ext uri="{BB962C8B-B14F-4D97-AF65-F5344CB8AC3E}">
        <p14:creationId xmlns:p14="http://schemas.microsoft.com/office/powerpoint/2010/main" val="3765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ightbox">
            <a:extLst>
              <a:ext uri="{FF2B5EF4-FFF2-40B4-BE49-F238E27FC236}">
                <a16:creationId xmlns:a16="http://schemas.microsoft.com/office/drawing/2014/main" id="{58AFB96F-A8BD-4AC6-4578-6B06B3BA4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4" y="1858963"/>
            <a:ext cx="5534026" cy="4851496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A3DCDA-F854-E295-F993-AB4442E282C9}"/>
              </a:ext>
            </a:extLst>
          </p:cNvPr>
          <p:cNvSpPr txBox="1"/>
          <p:nvPr/>
        </p:nvSpPr>
        <p:spPr>
          <a:xfrm>
            <a:off x="438151" y="354370"/>
            <a:ext cx="9903278" cy="4001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5. Write JavaScript to search an element in a given 1D array using Linear Search technique.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43B6EB-0A40-E7CC-63C4-B98C6EA1E553}"/>
              </a:ext>
            </a:extLst>
          </p:cNvPr>
          <p:cNvSpPr txBox="1"/>
          <p:nvPr/>
        </p:nvSpPr>
        <p:spPr>
          <a:xfrm>
            <a:off x="2514601" y="1461486"/>
            <a:ext cx="1785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Search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FB9AFA-67E2-CE05-5FF4-A8DCBC7A03CC}"/>
              </a:ext>
            </a:extLst>
          </p:cNvPr>
          <p:cNvSpPr txBox="1"/>
          <p:nvPr/>
        </p:nvSpPr>
        <p:spPr>
          <a:xfrm>
            <a:off x="8418042" y="1461486"/>
            <a:ext cx="213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Search process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BC772A2-2727-1553-0E89-50EABC0E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972" y="1830818"/>
            <a:ext cx="5765312" cy="4893713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741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D1F61E4-5991-B696-3D63-7F3F8FAA8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160" y="1637151"/>
            <a:ext cx="5367440" cy="4866479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FB9AFA-67E2-CE05-5FF4-A8DCBC7A03CC}"/>
              </a:ext>
            </a:extLst>
          </p:cNvPr>
          <p:cNvSpPr txBox="1"/>
          <p:nvPr/>
        </p:nvSpPr>
        <p:spPr>
          <a:xfrm>
            <a:off x="4909458" y="1158837"/>
            <a:ext cx="1534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Search</a:t>
            </a:r>
          </a:p>
        </p:txBody>
      </p:sp>
    </p:spTree>
    <p:extLst>
      <p:ext uri="{BB962C8B-B14F-4D97-AF65-F5344CB8AC3E}">
        <p14:creationId xmlns:p14="http://schemas.microsoft.com/office/powerpoint/2010/main" val="1199050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37FF2E-B4D1-55EE-F9C0-5F8A0F6AD8EE}"/>
              </a:ext>
            </a:extLst>
          </p:cNvPr>
          <p:cNvSpPr txBox="1"/>
          <p:nvPr/>
        </p:nvSpPr>
        <p:spPr>
          <a:xfrm>
            <a:off x="438151" y="354370"/>
            <a:ext cx="9903278" cy="4001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6. Write JavaScript to sort elements in a given 1D array using Bubble Sort technique.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3B567C4-1ABF-247B-0AB8-13555C748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15" y="2612578"/>
            <a:ext cx="5456483" cy="3552676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E956A70-CDBB-F610-E44D-07CE6E92A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425" y="2574567"/>
            <a:ext cx="5219700" cy="3552675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B1D30E-8BB1-0E1B-5510-90A39B16736F}"/>
              </a:ext>
            </a:extLst>
          </p:cNvPr>
          <p:cNvSpPr txBox="1"/>
          <p:nvPr/>
        </p:nvSpPr>
        <p:spPr>
          <a:xfrm>
            <a:off x="2222056" y="2205235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Sorting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6205B2-D2C0-C58A-487D-FCA96CB2E54B}"/>
              </a:ext>
            </a:extLst>
          </p:cNvPr>
          <p:cNvSpPr txBox="1"/>
          <p:nvPr/>
        </p:nvSpPr>
        <p:spPr>
          <a:xfrm>
            <a:off x="8285399" y="2020569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Sorting</a:t>
            </a:r>
          </a:p>
        </p:txBody>
      </p:sp>
    </p:spTree>
    <p:extLst>
      <p:ext uri="{BB962C8B-B14F-4D97-AF65-F5344CB8AC3E}">
        <p14:creationId xmlns:p14="http://schemas.microsoft.com/office/powerpoint/2010/main" val="1473841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ubble-Sort-Visualizer.mp4" descr="Bubble-Sort-Visualizer.mp4">
            <a:hlinkClick r:id="" action="ppaction://media"/>
            <a:extLst>
              <a:ext uri="{FF2B5EF4-FFF2-40B4-BE49-F238E27FC236}">
                <a16:creationId xmlns:a16="http://schemas.microsoft.com/office/drawing/2014/main" id="{4C8F6C46-F81D-C0A9-0EAB-3B7530972A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39141" y="559666"/>
            <a:ext cx="8203293" cy="5760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34EDD4-D431-6341-0CE5-AD5AAFF429FD}"/>
              </a:ext>
            </a:extLst>
          </p:cNvPr>
          <p:cNvSpPr txBox="1"/>
          <p:nvPr/>
        </p:nvSpPr>
        <p:spPr>
          <a:xfrm>
            <a:off x="489857" y="453026"/>
            <a:ext cx="409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Bubble Sort Procedure</a:t>
            </a:r>
          </a:p>
        </p:txBody>
      </p:sp>
    </p:spTree>
    <p:extLst>
      <p:ext uri="{BB962C8B-B14F-4D97-AF65-F5344CB8AC3E}">
        <p14:creationId xmlns:p14="http://schemas.microsoft.com/office/powerpoint/2010/main" val="95515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14" name="Rectangle 7213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5C0BE5-CF0F-C41D-E21B-445ED2B9C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50" y="2238188"/>
            <a:ext cx="4171994" cy="2380987"/>
          </a:xfrm>
          <a:solidFill>
            <a:schemeClr val="accent4">
              <a:lumMod val="60000"/>
              <a:lumOff val="4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JAVASCRIPT FORM VALIDATION</a:t>
            </a:r>
            <a:b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7216" name="Group 7215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7217" name="Straight Connector 7216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18" name="Rectangle 7217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20" name="Rectangle 7219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Form Validation - animated GIF by Kris Ellery on Dribbble">
            <a:extLst>
              <a:ext uri="{FF2B5EF4-FFF2-40B4-BE49-F238E27FC236}">
                <a16:creationId xmlns:a16="http://schemas.microsoft.com/office/drawing/2014/main" id="{361823A1-0AD2-7595-2BAC-CFE9E8896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4119" y="379900"/>
            <a:ext cx="6745283" cy="5949463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72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DFB8C-DC6A-A63B-D5F2-1AA6BEA8F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0" i="0" dirty="0">
                <a:solidFill>
                  <a:srgbClr val="610B38"/>
                </a:solidFill>
                <a:effectLst/>
              </a:rPr>
              <a:t>JAVASCRIPT FORM VALIDATION</a:t>
            </a:r>
            <a:br>
              <a:rPr lang="en-IN" sz="4000" b="0" i="0" dirty="0">
                <a:solidFill>
                  <a:srgbClr val="610B38"/>
                </a:solidFill>
                <a:effectLst/>
              </a:rPr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1E177-FAAC-02B6-A6A6-981416CC40D8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algn="just"/>
            <a:r>
              <a:rPr lang="en-IN" sz="2000" b="0" i="0" dirty="0">
                <a:solidFill>
                  <a:srgbClr val="333333"/>
                </a:solidFill>
                <a:effectLst/>
              </a:rPr>
              <a:t>It is important to validate the form submitted by the user because it can have inappropriate values. </a:t>
            </a:r>
          </a:p>
          <a:p>
            <a:pPr algn="just"/>
            <a:endParaRPr lang="en-IN" sz="2000" dirty="0">
              <a:solidFill>
                <a:srgbClr val="333333"/>
              </a:solidFill>
            </a:endParaRPr>
          </a:p>
          <a:p>
            <a:pPr algn="just"/>
            <a:r>
              <a:rPr lang="en-IN" sz="2000" b="0" i="0" dirty="0">
                <a:solidFill>
                  <a:srgbClr val="333333"/>
                </a:solidFill>
                <a:effectLst/>
              </a:rPr>
              <a:t>So, validation is must to authenticate user.</a:t>
            </a:r>
          </a:p>
          <a:p>
            <a:pPr algn="just"/>
            <a:endParaRPr lang="en-IN" sz="2000" b="0" i="0" dirty="0">
              <a:solidFill>
                <a:srgbClr val="333333"/>
              </a:solidFill>
              <a:effectLst/>
            </a:endParaRPr>
          </a:p>
          <a:p>
            <a:pPr algn="just"/>
            <a:r>
              <a:rPr lang="en-IN" sz="2000" b="0" i="0" dirty="0">
                <a:solidFill>
                  <a:srgbClr val="333333"/>
                </a:solidFill>
                <a:effectLst/>
              </a:rPr>
              <a:t>JavaScript provides facility to validate the form on the client-side so data processing will be faster than server-side validation. </a:t>
            </a:r>
          </a:p>
          <a:p>
            <a:pPr algn="just"/>
            <a:endParaRPr lang="en-IN" sz="2000" dirty="0">
              <a:solidFill>
                <a:srgbClr val="333333"/>
              </a:solidFill>
            </a:endParaRPr>
          </a:p>
          <a:p>
            <a:pPr algn="just"/>
            <a:r>
              <a:rPr lang="en-IN" sz="2000" b="0" i="0" dirty="0">
                <a:solidFill>
                  <a:srgbClr val="333333"/>
                </a:solidFill>
                <a:effectLst/>
              </a:rPr>
              <a:t>Most of the web developers prefer JavaScript form validation.</a:t>
            </a:r>
          </a:p>
          <a:p>
            <a:pPr algn="just"/>
            <a:endParaRPr lang="en-IN" sz="2000" b="0" i="0" dirty="0">
              <a:solidFill>
                <a:srgbClr val="333333"/>
              </a:solidFill>
              <a:effectLst/>
            </a:endParaRPr>
          </a:p>
          <a:p>
            <a:pPr algn="just"/>
            <a:r>
              <a:rPr lang="en-IN" sz="2000" b="0" i="0" dirty="0">
                <a:solidFill>
                  <a:srgbClr val="333333"/>
                </a:solidFill>
                <a:effectLst/>
              </a:rPr>
              <a:t>Through JavaScript, we can validate name, password, email, date, mobile numbers and more fields.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39626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DFB8C-DC6A-A63B-D5F2-1AA6BEA8F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0" i="0" dirty="0">
                <a:solidFill>
                  <a:srgbClr val="610B38"/>
                </a:solidFill>
                <a:effectLst/>
              </a:rPr>
              <a:t>JAVASCRIPT FORM VALIDATION</a:t>
            </a:r>
            <a:br>
              <a:rPr lang="en-IN" sz="4000" b="0" i="0" dirty="0">
                <a:solidFill>
                  <a:srgbClr val="610B38"/>
                </a:solidFill>
                <a:effectLst/>
              </a:rPr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1E177-FAAC-02B6-A6A6-981416CC4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714" y="1825625"/>
            <a:ext cx="6781801" cy="4351338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IN" sz="2000" b="0" i="0" dirty="0">
                <a:solidFill>
                  <a:srgbClr val="212529"/>
                </a:solidFill>
                <a:effectLst/>
                <a:latin typeface="Gill Sans Nova Light" panose="020B0602020104020203" pitchFamily="34" charset="0"/>
              </a:rPr>
              <a:t>If we have a simple signup form with four input fields: username, email, password, and confirm password.</a:t>
            </a:r>
          </a:p>
          <a:p>
            <a:pPr algn="l"/>
            <a:r>
              <a:rPr lang="en-IN" sz="2000" b="0" i="0" dirty="0">
                <a:solidFill>
                  <a:srgbClr val="212529"/>
                </a:solidFill>
                <a:effectLst/>
                <a:latin typeface="Gill Sans Nova Light" panose="020B0602020104020203" pitchFamily="34" charset="0"/>
              </a:rPr>
              <a:t>Then we  can click the sign up without filling anything or filling incorrect data format, the form will show error messages:</a:t>
            </a:r>
          </a:p>
          <a:p>
            <a:pPr algn="l"/>
            <a:r>
              <a:rPr lang="en-IN" sz="2000" b="0" i="0" dirty="0">
                <a:solidFill>
                  <a:srgbClr val="212529"/>
                </a:solidFill>
                <a:effectLst/>
                <a:latin typeface="Gill Sans Nova Light" panose="020B0602020104020203" pitchFamily="34" charset="0"/>
              </a:rPr>
              <a:t>We can validate the following: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000" b="0" i="0" dirty="0">
                <a:solidFill>
                  <a:srgbClr val="212529"/>
                </a:solidFill>
                <a:effectLst/>
                <a:latin typeface="Gill Sans Nova Light" panose="020B0602020104020203" pitchFamily="34" charset="0"/>
              </a:rPr>
              <a:t>Username cannot be blank and has at least 3 characters and cannot be longer than 25 characters.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000" b="0" i="0" dirty="0">
                <a:solidFill>
                  <a:srgbClr val="212529"/>
                </a:solidFill>
                <a:effectLst/>
                <a:latin typeface="Gill Sans Nova Light" panose="020B0602020104020203" pitchFamily="34" charset="0"/>
              </a:rPr>
              <a:t>Email is mandatory and valid.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000" b="0" i="0" dirty="0">
                <a:solidFill>
                  <a:srgbClr val="212529"/>
                </a:solidFill>
                <a:effectLst/>
                <a:latin typeface="Gill Sans Nova Light" panose="020B0602020104020203" pitchFamily="34" charset="0"/>
              </a:rPr>
              <a:t>Password has eight characters or longer. And it must contain 1 lowercase character, 1 uppercase character, 1 number, and at least one special character in this set (!@#$%^&amp;*).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000" b="0" i="0" dirty="0">
                <a:solidFill>
                  <a:srgbClr val="212529"/>
                </a:solidFill>
                <a:effectLst/>
                <a:latin typeface="Gill Sans Nova Light" panose="020B0602020104020203" pitchFamily="34" charset="0"/>
              </a:rPr>
              <a:t>The confirm password must be the same as the password.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0E5963-A29F-FEA4-B6A9-6BA2146CA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037" y="1001486"/>
            <a:ext cx="4906963" cy="5715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135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94140-9A8D-D2B0-F888-99EF02BE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86" y="147410"/>
            <a:ext cx="10515600" cy="1325563"/>
          </a:xfrm>
        </p:spPr>
        <p:txBody>
          <a:bodyPr/>
          <a:lstStyle/>
          <a:p>
            <a:r>
              <a:rPr lang="en-US" dirty="0"/>
              <a:t>BASICS OF JAVASCRIPT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C18E9-5B16-8290-CED8-FDC6A182A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85" y="1253331"/>
            <a:ext cx="11375571" cy="5332526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just"/>
            <a:r>
              <a:rPr lang="en-IN" sz="2000" b="0" i="0" dirty="0">
                <a:solidFill>
                  <a:srgbClr val="333333"/>
                </a:solidFill>
                <a:effectLst/>
              </a:rPr>
              <a:t>JavaScript (</a:t>
            </a:r>
            <a:r>
              <a:rPr lang="en-IN" sz="2000" b="0" i="0" dirty="0" err="1">
                <a:solidFill>
                  <a:srgbClr val="333333"/>
                </a:solidFill>
                <a:effectLst/>
              </a:rPr>
              <a:t>js</a:t>
            </a:r>
            <a:r>
              <a:rPr lang="en-IN" sz="2000" b="0" i="0" dirty="0">
                <a:solidFill>
                  <a:srgbClr val="333333"/>
                </a:solidFill>
                <a:effectLst/>
              </a:rPr>
              <a:t>) is a light-weight object-oriented programming language which is used by several websites for scripting the webpages.</a:t>
            </a:r>
          </a:p>
          <a:p>
            <a:pPr algn="just"/>
            <a:r>
              <a:rPr lang="en-IN" sz="2000" b="0" i="0" dirty="0">
                <a:solidFill>
                  <a:srgbClr val="333333"/>
                </a:solidFill>
                <a:effectLst/>
              </a:rPr>
              <a:t> It is an interpreted, full-fledged programming language that enables dynamic interactivity on websites when applied to an HTML document.</a:t>
            </a:r>
          </a:p>
          <a:p>
            <a:pPr algn="just"/>
            <a:r>
              <a:rPr lang="en-IN" sz="2000" b="0" i="0" dirty="0">
                <a:solidFill>
                  <a:srgbClr val="333333"/>
                </a:solidFill>
                <a:effectLst/>
              </a:rPr>
              <a:t> It was introduced in the year 1995 for adding programs to the webpages in the Netscape Navigator browser. </a:t>
            </a:r>
          </a:p>
          <a:p>
            <a:pPr algn="just"/>
            <a:r>
              <a:rPr lang="en-IN" sz="2000" b="0" i="0" dirty="0">
                <a:solidFill>
                  <a:srgbClr val="333333"/>
                </a:solidFill>
                <a:effectLst/>
              </a:rPr>
              <a:t>Since then, it has been adopted by all other graphical web browsers. </a:t>
            </a:r>
          </a:p>
          <a:p>
            <a:pPr algn="just"/>
            <a:r>
              <a:rPr lang="en-IN" sz="2000" b="0" i="0" dirty="0">
                <a:solidFill>
                  <a:srgbClr val="333333"/>
                </a:solidFill>
                <a:effectLst/>
              </a:rPr>
              <a:t>With JavaScript, users can build modern web applications to interact directly without reloading the page every time. </a:t>
            </a:r>
          </a:p>
          <a:p>
            <a:pPr algn="just"/>
            <a:r>
              <a:rPr lang="en-IN" sz="2000" b="0" i="0" dirty="0">
                <a:solidFill>
                  <a:srgbClr val="333333"/>
                </a:solidFill>
                <a:effectLst/>
              </a:rPr>
              <a:t>The traditional website uses </a:t>
            </a:r>
            <a:r>
              <a:rPr lang="en-IN" sz="2000" b="0" i="0" dirty="0" err="1">
                <a:solidFill>
                  <a:srgbClr val="333333"/>
                </a:solidFill>
                <a:effectLst/>
              </a:rPr>
              <a:t>js</a:t>
            </a:r>
            <a:endParaRPr lang="en-IN" sz="2000" b="0" i="0" dirty="0">
              <a:solidFill>
                <a:srgbClr val="333333"/>
              </a:solidFill>
              <a:effectLst/>
            </a:endParaRPr>
          </a:p>
          <a:p>
            <a:pPr algn="just"/>
            <a:r>
              <a:rPr lang="en-IN" sz="2000" dirty="0">
                <a:solidFill>
                  <a:srgbClr val="333333"/>
                </a:solidFill>
              </a:rPr>
              <a:t>Although, JavaScript has no connectivity with Java programming language.</a:t>
            </a:r>
          </a:p>
          <a:p>
            <a:pPr algn="just"/>
            <a:r>
              <a:rPr lang="en-IN" sz="2000" dirty="0">
                <a:solidFill>
                  <a:srgbClr val="333333"/>
                </a:solidFill>
              </a:rPr>
              <a:t> The name was suggested and provided in the times when Java was gaining popularity in the market.</a:t>
            </a:r>
          </a:p>
          <a:p>
            <a:pPr algn="just"/>
            <a:r>
              <a:rPr lang="en-IN" sz="2000" dirty="0">
                <a:solidFill>
                  <a:srgbClr val="333333"/>
                </a:solidFill>
              </a:rPr>
              <a:t> In addition to web browsers, databases such as CouchDB and MongoDB uses JavaScript as their scripting and query language. to provide several forms of interactivity and simplicity.</a:t>
            </a:r>
            <a:endParaRPr lang="en-US" sz="2000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787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24A86-2667-296A-E637-FE9D7A64D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3657"/>
            <a:ext cx="10515600" cy="1055915"/>
          </a:xfrm>
        </p:spPr>
        <p:txBody>
          <a:bodyPr>
            <a:noAutofit/>
          </a:bodyPr>
          <a:lstStyle/>
          <a:p>
            <a:r>
              <a:rPr lang="en-IN" sz="4000" b="0" i="0" dirty="0">
                <a:solidFill>
                  <a:srgbClr val="610B38"/>
                </a:solidFill>
                <a:effectLst/>
              </a:rPr>
              <a:t>JAVASCRIPT FORM VALIDATION EXAMPLE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4E2CA-6855-9E99-D7C5-3DCEAF5A1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08375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IN" sz="2000" b="0" i="0" dirty="0">
                <a:solidFill>
                  <a:srgbClr val="333333"/>
                </a:solidFill>
                <a:effectLst/>
              </a:rPr>
              <a:t>In the example in next slide, we are going to validate the name and password. </a:t>
            </a:r>
          </a:p>
          <a:p>
            <a:endParaRPr lang="en-IN" sz="2000" b="0" i="0" dirty="0">
              <a:solidFill>
                <a:srgbClr val="333333"/>
              </a:solidFill>
              <a:effectLst/>
            </a:endParaRPr>
          </a:p>
          <a:p>
            <a:r>
              <a:rPr lang="en-IN" sz="2000" b="0" i="0" dirty="0">
                <a:solidFill>
                  <a:srgbClr val="333333"/>
                </a:solidFill>
                <a:effectLst/>
              </a:rPr>
              <a:t>The name can’t be empty and password can’t be less than 6 characters long.</a:t>
            </a:r>
          </a:p>
          <a:p>
            <a:endParaRPr lang="en-IN" sz="2000" b="0" i="0" dirty="0">
              <a:solidFill>
                <a:srgbClr val="333333"/>
              </a:solidFill>
              <a:effectLst/>
            </a:endParaRPr>
          </a:p>
          <a:p>
            <a:r>
              <a:rPr lang="en-IN" sz="2000" b="0" i="0" dirty="0">
                <a:solidFill>
                  <a:srgbClr val="333333"/>
                </a:solidFill>
                <a:effectLst/>
              </a:rPr>
              <a:t>Here, we are validating the form on form submit. </a:t>
            </a:r>
          </a:p>
          <a:p>
            <a:endParaRPr lang="en-IN" sz="2000" b="0" i="0" dirty="0">
              <a:solidFill>
                <a:srgbClr val="333333"/>
              </a:solidFill>
              <a:effectLst/>
            </a:endParaRPr>
          </a:p>
          <a:p>
            <a:r>
              <a:rPr lang="en-IN" sz="2000" b="0" i="0" dirty="0">
                <a:solidFill>
                  <a:srgbClr val="333333"/>
                </a:solidFill>
                <a:effectLst/>
              </a:rPr>
              <a:t>The user will not be forwarded to the next page until given values are correct.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98827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24A86-2667-296A-E637-FE9D7A64D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1" y="0"/>
            <a:ext cx="10515600" cy="1055915"/>
          </a:xfrm>
        </p:spPr>
        <p:txBody>
          <a:bodyPr>
            <a:noAutofit/>
          </a:bodyPr>
          <a:lstStyle/>
          <a:p>
            <a:r>
              <a:rPr lang="en-IN" sz="4000" b="0" i="0" dirty="0">
                <a:solidFill>
                  <a:srgbClr val="610B38"/>
                </a:solidFill>
                <a:effectLst/>
              </a:rPr>
              <a:t>JAVASCRIPT FORM VALIDATION EXAMPLE</a:t>
            </a: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9FD000-F02E-B410-5798-C1B6EA6A7923}"/>
              </a:ext>
            </a:extLst>
          </p:cNvPr>
          <p:cNvSpPr txBox="1"/>
          <p:nvPr/>
        </p:nvSpPr>
        <p:spPr>
          <a:xfrm>
            <a:off x="157843" y="747500"/>
            <a:ext cx="11876314" cy="600164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&lt;html&gt;</a:t>
            </a:r>
          </a:p>
          <a:p>
            <a:r>
              <a:rPr lang="en-US" sz="1600" dirty="0"/>
              <a:t>&lt;body&gt;</a:t>
            </a:r>
          </a:p>
          <a:p>
            <a:r>
              <a:rPr lang="en-US" sz="1600" dirty="0"/>
              <a:t>&lt;script&gt;  </a:t>
            </a:r>
          </a:p>
          <a:p>
            <a:r>
              <a:rPr lang="en-US" sz="1600" dirty="0"/>
              <a:t>function </a:t>
            </a:r>
            <a:r>
              <a:rPr lang="en-US" sz="1600" dirty="0" err="1"/>
              <a:t>validateform</a:t>
            </a:r>
            <a:r>
              <a:rPr lang="en-US" sz="1600" dirty="0"/>
              <a:t>(){  </a:t>
            </a:r>
          </a:p>
          <a:p>
            <a:r>
              <a:rPr lang="en-US" sz="1600" dirty="0"/>
              <a:t>var name=</a:t>
            </a:r>
            <a:r>
              <a:rPr lang="en-US" sz="1600" dirty="0" err="1"/>
              <a:t>document.myform.name.value</a:t>
            </a:r>
            <a:r>
              <a:rPr lang="en-US" sz="1600" dirty="0"/>
              <a:t>;  </a:t>
            </a:r>
          </a:p>
          <a:p>
            <a:r>
              <a:rPr lang="en-US" sz="1600" dirty="0"/>
              <a:t>var password=</a:t>
            </a:r>
            <a:r>
              <a:rPr lang="en-US" sz="1600" dirty="0" err="1"/>
              <a:t>document.myform.password.value</a:t>
            </a:r>
            <a:r>
              <a:rPr lang="en-US" sz="1600" dirty="0"/>
              <a:t>;  </a:t>
            </a:r>
          </a:p>
          <a:p>
            <a:r>
              <a:rPr lang="en-US" sz="1600" dirty="0"/>
              <a:t>  </a:t>
            </a:r>
          </a:p>
          <a:p>
            <a:r>
              <a:rPr lang="en-US" sz="1600" dirty="0"/>
              <a:t>if (name==null || name==""){  </a:t>
            </a:r>
          </a:p>
          <a:p>
            <a:r>
              <a:rPr lang="en-US" sz="1600" dirty="0"/>
              <a:t>  alert("Name can't be blank");  </a:t>
            </a:r>
          </a:p>
          <a:p>
            <a:r>
              <a:rPr lang="en-US" sz="1600" dirty="0"/>
              <a:t>  return false;  </a:t>
            </a:r>
          </a:p>
          <a:p>
            <a:r>
              <a:rPr lang="en-US" sz="1600" dirty="0"/>
              <a:t>}else if(</a:t>
            </a:r>
            <a:r>
              <a:rPr lang="en-US" sz="1600" dirty="0" err="1"/>
              <a:t>password.length</a:t>
            </a:r>
            <a:r>
              <a:rPr lang="en-US" sz="1600" dirty="0"/>
              <a:t>&lt;6){  </a:t>
            </a:r>
          </a:p>
          <a:p>
            <a:r>
              <a:rPr lang="en-US" sz="1600" dirty="0"/>
              <a:t>  alert("Password must be at least 6 characters long.");  </a:t>
            </a:r>
          </a:p>
          <a:p>
            <a:r>
              <a:rPr lang="en-US" sz="1600" dirty="0"/>
              <a:t>  return false;  </a:t>
            </a:r>
          </a:p>
          <a:p>
            <a:r>
              <a:rPr lang="en-US" sz="1600" dirty="0"/>
              <a:t>  }  </a:t>
            </a:r>
          </a:p>
          <a:p>
            <a:r>
              <a:rPr lang="en-US" sz="1600" dirty="0"/>
              <a:t>}  </a:t>
            </a:r>
          </a:p>
          <a:p>
            <a:r>
              <a:rPr lang="en-US" sz="1600" dirty="0"/>
              <a:t>&lt;/script&gt;  </a:t>
            </a:r>
          </a:p>
          <a:p>
            <a:r>
              <a:rPr lang="en-US" sz="1600" dirty="0"/>
              <a:t>&lt;body&gt;  </a:t>
            </a:r>
          </a:p>
          <a:p>
            <a:r>
              <a:rPr lang="en-US" sz="1600" dirty="0"/>
              <a:t>&lt;form name="</a:t>
            </a:r>
            <a:r>
              <a:rPr lang="en-US" sz="1600" dirty="0" err="1"/>
              <a:t>myform</a:t>
            </a:r>
            <a:r>
              <a:rPr lang="en-US" sz="1600" dirty="0"/>
              <a:t>" method="post" action="http://</a:t>
            </a:r>
            <a:r>
              <a:rPr lang="en-US" sz="1600" dirty="0" err="1"/>
              <a:t>www.javatpoint.com</a:t>
            </a:r>
            <a:r>
              <a:rPr lang="en-US" sz="1600" dirty="0"/>
              <a:t>/</a:t>
            </a:r>
            <a:r>
              <a:rPr lang="en-US" sz="1600" dirty="0" err="1"/>
              <a:t>javascriptpages</a:t>
            </a:r>
            <a:r>
              <a:rPr lang="en-US" sz="1600" dirty="0"/>
              <a:t>/</a:t>
            </a:r>
            <a:r>
              <a:rPr lang="en-US" sz="1600" dirty="0" err="1"/>
              <a:t>valid.jsp</a:t>
            </a:r>
            <a:r>
              <a:rPr lang="en-US" sz="1600" dirty="0"/>
              <a:t>" </a:t>
            </a:r>
            <a:r>
              <a:rPr lang="en-US" sz="1600" dirty="0" err="1"/>
              <a:t>onsubmit</a:t>
            </a:r>
            <a:r>
              <a:rPr lang="en-US" sz="1600" dirty="0"/>
              <a:t>="return </a:t>
            </a:r>
            <a:r>
              <a:rPr lang="en-US" sz="1600" dirty="0" err="1"/>
              <a:t>validateform</a:t>
            </a:r>
            <a:r>
              <a:rPr lang="en-US" sz="1600" dirty="0"/>
              <a:t>()" &gt;  </a:t>
            </a:r>
          </a:p>
          <a:p>
            <a:r>
              <a:rPr lang="en-US" sz="1600" dirty="0"/>
              <a:t>Name: &lt;input type="text" name="name"&gt;&lt;</a:t>
            </a:r>
            <a:r>
              <a:rPr lang="en-US" sz="1600" dirty="0" err="1"/>
              <a:t>br</a:t>
            </a:r>
            <a:r>
              <a:rPr lang="en-US" sz="1600" dirty="0"/>
              <a:t>/&gt;  </a:t>
            </a:r>
          </a:p>
          <a:p>
            <a:r>
              <a:rPr lang="en-US" sz="1600" dirty="0"/>
              <a:t>Password: &lt;input type="password" name="password"&gt;&lt;</a:t>
            </a:r>
            <a:r>
              <a:rPr lang="en-US" sz="1600" dirty="0" err="1"/>
              <a:t>br</a:t>
            </a:r>
            <a:r>
              <a:rPr lang="en-US" sz="1600" dirty="0"/>
              <a:t>/&gt;  </a:t>
            </a:r>
          </a:p>
          <a:p>
            <a:r>
              <a:rPr lang="en-US" sz="1600" dirty="0"/>
              <a:t>&lt;input type="submit" value="register"&gt;  </a:t>
            </a:r>
          </a:p>
          <a:p>
            <a:r>
              <a:rPr lang="en-US" sz="1600" dirty="0"/>
              <a:t>&lt;/form&gt;  </a:t>
            </a:r>
          </a:p>
          <a:p>
            <a:r>
              <a:rPr lang="en-US" sz="1600" dirty="0"/>
              <a:t>&lt;/body&gt;</a:t>
            </a:r>
          </a:p>
          <a:p>
            <a:r>
              <a:rPr lang="en-US" sz="1600" dirty="0"/>
              <a:t>&lt;/html&gt;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C4299B-8B9D-BAFB-CE07-E7577ADD1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8921" y="1608365"/>
            <a:ext cx="40005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210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24A86-2667-296A-E637-FE9D7A64D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547" y="1537607"/>
            <a:ext cx="1964871" cy="2754085"/>
          </a:xfrm>
        </p:spPr>
        <p:txBody>
          <a:bodyPr>
            <a:noAutofit/>
          </a:bodyPr>
          <a:lstStyle/>
          <a:p>
            <a:r>
              <a:rPr lang="en-IN" sz="2800" b="0" i="0" dirty="0">
                <a:solidFill>
                  <a:srgbClr val="610B38"/>
                </a:solidFill>
                <a:effectLst/>
              </a:rPr>
              <a:t>JAVASCRIPT RETYPE PASSWORD FORM EXAMPLE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9FD000-F02E-B410-5798-C1B6EA6A7923}"/>
              </a:ext>
            </a:extLst>
          </p:cNvPr>
          <p:cNvSpPr txBox="1"/>
          <p:nvPr/>
        </p:nvSpPr>
        <p:spPr>
          <a:xfrm>
            <a:off x="2218418" y="181957"/>
            <a:ext cx="9835243" cy="6494085"/>
          </a:xfrm>
          <a:prstGeom prst="rect">
            <a:avLst/>
          </a:prstGeom>
          <a:solidFill>
            <a:srgbClr val="FFFF00"/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&lt;!DOCTYPE html&gt;</a:t>
            </a:r>
          </a:p>
          <a:p>
            <a:r>
              <a:rPr lang="en-US" sz="1600" dirty="0"/>
              <a:t>&lt;html&gt;</a:t>
            </a:r>
          </a:p>
          <a:p>
            <a:r>
              <a:rPr lang="en-US" sz="1600" dirty="0"/>
              <a:t>&lt;head&gt;</a:t>
            </a:r>
          </a:p>
          <a:p>
            <a:r>
              <a:rPr lang="en-US" sz="1600" dirty="0"/>
              <a:t>&lt;script type="text/</a:t>
            </a:r>
            <a:r>
              <a:rPr lang="en-US" sz="1600" dirty="0" err="1"/>
              <a:t>javascript</a:t>
            </a:r>
            <a:r>
              <a:rPr lang="en-US" sz="1600" dirty="0"/>
              <a:t>"&gt;</a:t>
            </a:r>
          </a:p>
          <a:p>
            <a:r>
              <a:rPr lang="en-US" sz="1600" dirty="0"/>
              <a:t>function </a:t>
            </a:r>
            <a:r>
              <a:rPr lang="en-US" sz="1600" dirty="0" err="1"/>
              <a:t>matchpass</a:t>
            </a:r>
            <a:r>
              <a:rPr lang="en-US" sz="1600" dirty="0"/>
              <a:t>(){</a:t>
            </a:r>
          </a:p>
          <a:p>
            <a:r>
              <a:rPr lang="en-US" sz="1600" dirty="0"/>
              <a:t>var </a:t>
            </a:r>
            <a:r>
              <a:rPr lang="en-US" sz="1600" dirty="0" err="1"/>
              <a:t>firstpassword</a:t>
            </a:r>
            <a:r>
              <a:rPr lang="en-US" sz="1600" dirty="0"/>
              <a:t>=document.f1.password.value;</a:t>
            </a:r>
          </a:p>
          <a:p>
            <a:r>
              <a:rPr lang="en-US" sz="1600" dirty="0"/>
              <a:t>var </a:t>
            </a:r>
            <a:r>
              <a:rPr lang="en-US" sz="1600" dirty="0" err="1"/>
              <a:t>secondpassword</a:t>
            </a:r>
            <a:r>
              <a:rPr lang="en-US" sz="1600" dirty="0"/>
              <a:t>=document.f1.password2.value;</a:t>
            </a:r>
          </a:p>
          <a:p>
            <a:endParaRPr lang="en-US" sz="1600" dirty="0"/>
          </a:p>
          <a:p>
            <a:r>
              <a:rPr lang="en-US" sz="1600" dirty="0"/>
              <a:t>if(</a:t>
            </a:r>
            <a:r>
              <a:rPr lang="en-US" sz="1600" dirty="0" err="1"/>
              <a:t>firstpassword</a:t>
            </a:r>
            <a:r>
              <a:rPr lang="en-US" sz="1600" dirty="0"/>
              <a:t>==</a:t>
            </a:r>
            <a:r>
              <a:rPr lang="en-US" sz="1600" dirty="0" err="1"/>
              <a:t>secondpassword</a:t>
            </a:r>
            <a:r>
              <a:rPr lang="en-US" sz="1600" dirty="0"/>
              <a:t>){</a:t>
            </a:r>
          </a:p>
          <a:p>
            <a:r>
              <a:rPr lang="en-US" sz="1600" dirty="0"/>
              <a:t>return true;</a:t>
            </a:r>
          </a:p>
          <a:p>
            <a:r>
              <a:rPr lang="en-US" sz="1600" dirty="0"/>
              <a:t>}</a:t>
            </a:r>
          </a:p>
          <a:p>
            <a:r>
              <a:rPr lang="en-US" sz="1600" dirty="0"/>
              <a:t>else{</a:t>
            </a:r>
          </a:p>
          <a:p>
            <a:r>
              <a:rPr lang="en-US" sz="1600" dirty="0"/>
              <a:t>alert("password must be same!");</a:t>
            </a:r>
          </a:p>
          <a:p>
            <a:r>
              <a:rPr lang="en-US" sz="1600" dirty="0"/>
              <a:t>return false;</a:t>
            </a:r>
          </a:p>
          <a:p>
            <a:r>
              <a:rPr lang="en-US" sz="1600" dirty="0"/>
              <a:t>}}</a:t>
            </a:r>
          </a:p>
          <a:p>
            <a:r>
              <a:rPr lang="en-US" sz="1600" dirty="0"/>
              <a:t>&lt;/script&gt;</a:t>
            </a:r>
          </a:p>
          <a:p>
            <a:r>
              <a:rPr lang="en-US" sz="1600" dirty="0"/>
              <a:t>&lt;/head&gt;</a:t>
            </a:r>
          </a:p>
          <a:p>
            <a:r>
              <a:rPr lang="en-US" sz="1600" dirty="0"/>
              <a:t>&lt;body&gt;</a:t>
            </a:r>
          </a:p>
          <a:p>
            <a:endParaRPr lang="en-US" sz="1600" dirty="0"/>
          </a:p>
          <a:p>
            <a:r>
              <a:rPr lang="en-US" sz="1600" dirty="0"/>
              <a:t>&lt;form name="f1" action="http://</a:t>
            </a:r>
            <a:r>
              <a:rPr lang="en-US" sz="1600" dirty="0" err="1"/>
              <a:t>www.javatpoint.com</a:t>
            </a:r>
            <a:r>
              <a:rPr lang="en-US" sz="1600" dirty="0"/>
              <a:t>/</a:t>
            </a:r>
            <a:r>
              <a:rPr lang="en-US" sz="1600" dirty="0" err="1"/>
              <a:t>javascriptpages</a:t>
            </a:r>
            <a:r>
              <a:rPr lang="en-US" sz="1600" dirty="0"/>
              <a:t>/</a:t>
            </a:r>
            <a:r>
              <a:rPr lang="en-US" sz="1600" dirty="0" err="1"/>
              <a:t>valid.jsp</a:t>
            </a:r>
            <a:r>
              <a:rPr lang="en-US" sz="1600" dirty="0"/>
              <a:t>" </a:t>
            </a:r>
            <a:r>
              <a:rPr lang="en-US" sz="1600" dirty="0" err="1"/>
              <a:t>onsubmit</a:t>
            </a:r>
            <a:r>
              <a:rPr lang="en-US" sz="1600" dirty="0"/>
              <a:t>="return </a:t>
            </a:r>
            <a:r>
              <a:rPr lang="en-US" sz="1600" dirty="0" err="1"/>
              <a:t>matchpass</a:t>
            </a:r>
            <a:r>
              <a:rPr lang="en-US" sz="1600" dirty="0"/>
              <a:t>()"&gt;</a:t>
            </a:r>
          </a:p>
          <a:p>
            <a:r>
              <a:rPr lang="en-US" sz="1600" dirty="0"/>
              <a:t>Password:&lt;input type="password" name="password" /&gt;&lt;</a:t>
            </a:r>
            <a:r>
              <a:rPr lang="en-US" sz="1600" dirty="0" err="1"/>
              <a:t>br</a:t>
            </a:r>
            <a:r>
              <a:rPr lang="en-US" sz="1600" dirty="0"/>
              <a:t>/&gt;</a:t>
            </a:r>
          </a:p>
          <a:p>
            <a:r>
              <a:rPr lang="en-US" sz="1600" dirty="0"/>
              <a:t>Re-enter Password:&lt;input type="password" name="password2"/&gt;&lt;</a:t>
            </a:r>
            <a:r>
              <a:rPr lang="en-US" sz="1600" dirty="0" err="1"/>
              <a:t>br</a:t>
            </a:r>
            <a:r>
              <a:rPr lang="en-US" sz="1600" dirty="0"/>
              <a:t>/&gt;</a:t>
            </a:r>
          </a:p>
          <a:p>
            <a:r>
              <a:rPr lang="en-US" sz="1600" dirty="0"/>
              <a:t>&lt;input type="submit"&gt;</a:t>
            </a:r>
          </a:p>
          <a:p>
            <a:r>
              <a:rPr lang="en-US" sz="1600" dirty="0"/>
              <a:t>&lt;/form&gt;</a:t>
            </a:r>
          </a:p>
          <a:p>
            <a:r>
              <a:rPr lang="en-US" sz="1600" dirty="0"/>
              <a:t>&lt;/body&gt;</a:t>
            </a:r>
          </a:p>
          <a:p>
            <a:r>
              <a:rPr lang="en-US" sz="1600" dirty="0"/>
              <a:t>&lt;/html&gt;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6E8DBC-73ED-D7C9-9D74-8C1048032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193" y="508907"/>
            <a:ext cx="4102100" cy="1028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67051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7A382-6A64-B854-1EEE-F63922A63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1"/>
            <a:ext cx="10515600" cy="592454"/>
          </a:xfrm>
        </p:spPr>
        <p:txBody>
          <a:bodyPr>
            <a:normAutofit/>
          </a:bodyPr>
          <a:lstStyle/>
          <a:p>
            <a:r>
              <a:rPr lang="en-IN" sz="2800" b="0" i="0" dirty="0">
                <a:solidFill>
                  <a:srgbClr val="610B38"/>
                </a:solidFill>
                <a:effectLst/>
                <a:latin typeface="erdana"/>
              </a:rPr>
              <a:t>JavaScript Number Validation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7F902-16A5-1486-4A68-5A6759E8C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10A765-FA44-2D3E-A262-0CCBF16ECEC0}"/>
              </a:ext>
            </a:extLst>
          </p:cNvPr>
          <p:cNvSpPr txBox="1"/>
          <p:nvPr/>
        </p:nvSpPr>
        <p:spPr>
          <a:xfrm>
            <a:off x="163286" y="592454"/>
            <a:ext cx="11854543" cy="6186309"/>
          </a:xfrm>
          <a:prstGeom prst="rect">
            <a:avLst/>
          </a:prstGeom>
          <a:solidFill>
            <a:srgbClr val="FFFF00"/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&lt;!DOCTYPE html&gt;</a:t>
            </a:r>
          </a:p>
          <a:p>
            <a:r>
              <a:rPr lang="en-US" dirty="0"/>
              <a:t>&lt;html&gt;</a:t>
            </a:r>
          </a:p>
          <a:p>
            <a:r>
              <a:rPr lang="en-US" dirty="0"/>
              <a:t>&lt;head&gt;</a:t>
            </a:r>
          </a:p>
          <a:p>
            <a:r>
              <a:rPr lang="en-US" dirty="0"/>
              <a:t>&lt;script&gt;</a:t>
            </a:r>
          </a:p>
          <a:p>
            <a:r>
              <a:rPr lang="en-US" dirty="0"/>
              <a:t>function validate(){</a:t>
            </a:r>
          </a:p>
          <a:p>
            <a:r>
              <a:rPr lang="en-US" dirty="0"/>
              <a:t>var num=</a:t>
            </a:r>
            <a:r>
              <a:rPr lang="en-US" dirty="0" err="1"/>
              <a:t>document.myform.num.value</a:t>
            </a:r>
            <a:r>
              <a:rPr lang="en-US" dirty="0"/>
              <a:t>;</a:t>
            </a:r>
          </a:p>
          <a:p>
            <a:r>
              <a:rPr lang="en-US" dirty="0"/>
              <a:t>if (</a:t>
            </a:r>
            <a:r>
              <a:rPr lang="en-US" dirty="0" err="1"/>
              <a:t>isNaN</a:t>
            </a:r>
            <a:r>
              <a:rPr lang="en-US" dirty="0"/>
              <a:t>(num)){</a:t>
            </a:r>
          </a:p>
          <a:p>
            <a:r>
              <a:rPr lang="en-US" dirty="0"/>
              <a:t>  </a:t>
            </a:r>
            <a:r>
              <a:rPr lang="en-US" dirty="0" err="1"/>
              <a:t>document.getElementById</a:t>
            </a:r>
            <a:r>
              <a:rPr lang="en-US" dirty="0"/>
              <a:t>("</a:t>
            </a:r>
            <a:r>
              <a:rPr lang="en-US" dirty="0" err="1"/>
              <a:t>numloc</a:t>
            </a:r>
            <a:r>
              <a:rPr lang="en-US" dirty="0"/>
              <a:t>").</a:t>
            </a:r>
            <a:r>
              <a:rPr lang="en-US" dirty="0" err="1"/>
              <a:t>innerHTML</a:t>
            </a:r>
            <a:r>
              <a:rPr lang="en-US" dirty="0"/>
              <a:t>="Enter Numeric value only";</a:t>
            </a:r>
          </a:p>
          <a:p>
            <a:r>
              <a:rPr lang="en-US" dirty="0"/>
              <a:t>  return false;</a:t>
            </a:r>
          </a:p>
          <a:p>
            <a:r>
              <a:rPr lang="en-US" dirty="0"/>
              <a:t>}else{</a:t>
            </a:r>
          </a:p>
          <a:p>
            <a:r>
              <a:rPr lang="en-US" dirty="0"/>
              <a:t>  return true;</a:t>
            </a:r>
          </a:p>
          <a:p>
            <a:r>
              <a:rPr lang="en-US" dirty="0"/>
              <a:t>  }}</a:t>
            </a:r>
          </a:p>
          <a:p>
            <a:r>
              <a:rPr lang="en-US" dirty="0"/>
              <a:t>&lt;/script&gt;</a:t>
            </a:r>
          </a:p>
          <a:p>
            <a:r>
              <a:rPr lang="en-US" dirty="0"/>
              <a:t>&lt;/head&gt;</a:t>
            </a:r>
          </a:p>
          <a:p>
            <a:endParaRPr lang="en-US" dirty="0"/>
          </a:p>
          <a:p>
            <a:r>
              <a:rPr lang="en-US" dirty="0"/>
              <a:t>&lt;body&gt;</a:t>
            </a:r>
          </a:p>
          <a:p>
            <a:r>
              <a:rPr lang="en-US" dirty="0"/>
              <a:t>&lt;form name="</a:t>
            </a:r>
            <a:r>
              <a:rPr lang="en-US" dirty="0" err="1"/>
              <a:t>myform</a:t>
            </a:r>
            <a:r>
              <a:rPr lang="en-US" dirty="0"/>
              <a:t>" action="http://</a:t>
            </a:r>
            <a:r>
              <a:rPr lang="en-US" dirty="0" err="1"/>
              <a:t>www.javatpoint.com</a:t>
            </a:r>
            <a:r>
              <a:rPr lang="en-US" dirty="0"/>
              <a:t>/</a:t>
            </a:r>
            <a:r>
              <a:rPr lang="en-US" dirty="0" err="1"/>
              <a:t>javascriptpages</a:t>
            </a:r>
            <a:r>
              <a:rPr lang="en-US" dirty="0"/>
              <a:t>/</a:t>
            </a:r>
            <a:r>
              <a:rPr lang="en-US" dirty="0" err="1"/>
              <a:t>valid.jsp</a:t>
            </a:r>
            <a:r>
              <a:rPr lang="en-US" dirty="0"/>
              <a:t>" </a:t>
            </a:r>
            <a:r>
              <a:rPr lang="en-US" dirty="0" err="1"/>
              <a:t>onsubmit</a:t>
            </a:r>
            <a:r>
              <a:rPr lang="en-US" dirty="0"/>
              <a:t>="return validate()" &gt;</a:t>
            </a:r>
          </a:p>
          <a:p>
            <a:r>
              <a:rPr lang="en-US" dirty="0"/>
              <a:t>Number: &lt;input type="text" name="num"&gt;&lt;span id="</a:t>
            </a:r>
            <a:r>
              <a:rPr lang="en-US" dirty="0" err="1"/>
              <a:t>numloc</a:t>
            </a:r>
            <a:r>
              <a:rPr lang="en-US" dirty="0"/>
              <a:t>"&gt;&lt;/span&gt;&lt;</a:t>
            </a:r>
            <a:r>
              <a:rPr lang="en-US" dirty="0" err="1"/>
              <a:t>br</a:t>
            </a:r>
            <a:r>
              <a:rPr lang="en-US" dirty="0"/>
              <a:t>/&gt;</a:t>
            </a:r>
          </a:p>
          <a:p>
            <a:r>
              <a:rPr lang="en-US" dirty="0"/>
              <a:t>&lt;input type="submit" value="submit"&gt;</a:t>
            </a:r>
          </a:p>
          <a:p>
            <a:r>
              <a:rPr lang="en-US" dirty="0"/>
              <a:t>&lt;/form&gt;</a:t>
            </a:r>
          </a:p>
          <a:p>
            <a:r>
              <a:rPr lang="en-US" dirty="0"/>
              <a:t>&lt;/body&gt;</a:t>
            </a:r>
          </a:p>
          <a:p>
            <a:r>
              <a:rPr lang="en-US" dirty="0"/>
              <a:t>&lt;/html&gt;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FECF4-F3DA-1400-2533-E64000869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228" y="874192"/>
            <a:ext cx="3454400" cy="787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D310D0-DF67-07B4-9BC6-B3C5D9BACD5B}"/>
              </a:ext>
            </a:extLst>
          </p:cNvPr>
          <p:cNvSpPr txBox="1"/>
          <p:nvPr/>
        </p:nvSpPr>
        <p:spPr>
          <a:xfrm>
            <a:off x="8719457" y="3077964"/>
            <a:ext cx="3120571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b="0" i="0" dirty="0">
                <a:solidFill>
                  <a:srgbClr val="333333"/>
                </a:solidFill>
                <a:effectLst/>
                <a:latin typeface="inter-regular"/>
              </a:rPr>
              <a:t>Let's validate the </a:t>
            </a:r>
            <a:r>
              <a:rPr lang="en-IN" b="0" i="0" dirty="0" err="1">
                <a:solidFill>
                  <a:srgbClr val="333333"/>
                </a:solidFill>
                <a:effectLst/>
                <a:latin typeface="inter-regular"/>
              </a:rPr>
              <a:t>textfield</a:t>
            </a:r>
            <a:r>
              <a:rPr lang="en-IN" b="0" i="0" dirty="0">
                <a:solidFill>
                  <a:srgbClr val="333333"/>
                </a:solidFill>
                <a:effectLst/>
                <a:latin typeface="inter-regular"/>
              </a:rPr>
              <a:t> for numeric value only. Here, we are using </a:t>
            </a:r>
            <a:r>
              <a:rPr lang="en-IN" b="0" i="0" dirty="0" err="1">
                <a:solidFill>
                  <a:srgbClr val="333333"/>
                </a:solidFill>
                <a:effectLst/>
                <a:latin typeface="inter-regular"/>
              </a:rPr>
              <a:t>isNaN</a:t>
            </a:r>
            <a:r>
              <a:rPr lang="en-IN" b="0" i="0" dirty="0">
                <a:solidFill>
                  <a:srgbClr val="333333"/>
                </a:solidFill>
                <a:effectLst/>
                <a:latin typeface="inter-regular"/>
              </a:rPr>
              <a:t>() function.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532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20830-1CB8-5E93-F172-494FAE37A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0" i="0" dirty="0">
                <a:solidFill>
                  <a:srgbClr val="610B38"/>
                </a:solidFill>
                <a:effectLst/>
              </a:rPr>
              <a:t>JavaScript validation with image</a:t>
            </a:r>
            <a:br>
              <a:rPr lang="en-IN" sz="4000" b="0" i="0" dirty="0">
                <a:solidFill>
                  <a:srgbClr val="610B38"/>
                </a:solidFill>
                <a:effectLst/>
              </a:rPr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81E6F-C63B-0462-97E2-FD83130B8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253331"/>
            <a:ext cx="11299372" cy="5397840"/>
          </a:xfr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IN" sz="2000" b="0" i="0" dirty="0">
                <a:solidFill>
                  <a:srgbClr val="333333"/>
                </a:solidFill>
                <a:effectLst/>
              </a:rPr>
              <a:t>Let’s see an interactive JavaScript form validation example that displays correct and incorrect image if input is correct or incorrect.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E1E861-8643-4398-7691-39B15AB6C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950" y="2762250"/>
            <a:ext cx="38481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5464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68C51C-D72D-54E3-D3D4-E592B797C28D}"/>
              </a:ext>
            </a:extLst>
          </p:cNvPr>
          <p:cNvSpPr txBox="1"/>
          <p:nvPr/>
        </p:nvSpPr>
        <p:spPr>
          <a:xfrm>
            <a:off x="130627" y="407189"/>
            <a:ext cx="11919859" cy="624786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&lt;html&gt;</a:t>
            </a:r>
          </a:p>
          <a:p>
            <a:r>
              <a:rPr lang="en-US" sz="1600" dirty="0"/>
              <a:t>&lt;body&gt;</a:t>
            </a:r>
          </a:p>
          <a:p>
            <a:r>
              <a:rPr lang="en-US" sz="1600" dirty="0"/>
              <a:t>&lt;script type="text/</a:t>
            </a:r>
            <a:r>
              <a:rPr lang="en-US" sz="1600" dirty="0" err="1"/>
              <a:t>javascript</a:t>
            </a:r>
            <a:r>
              <a:rPr lang="en-US" sz="1600" dirty="0"/>
              <a:t>"&gt;  </a:t>
            </a:r>
          </a:p>
          <a:p>
            <a:r>
              <a:rPr lang="en-US" sz="1600" dirty="0"/>
              <a:t>function validate(){  </a:t>
            </a:r>
          </a:p>
          <a:p>
            <a:r>
              <a:rPr lang="en-US" sz="1600" dirty="0"/>
              <a:t>var name=document.f1.name.value;  </a:t>
            </a:r>
          </a:p>
          <a:p>
            <a:r>
              <a:rPr lang="en-US" sz="1600" dirty="0"/>
              <a:t>var </a:t>
            </a:r>
            <a:r>
              <a:rPr lang="en-US" sz="1600" dirty="0" err="1"/>
              <a:t>passwordlength</a:t>
            </a:r>
            <a:r>
              <a:rPr lang="en-US" sz="1600" dirty="0"/>
              <a:t>=document.f1.password.value.length;  </a:t>
            </a:r>
          </a:p>
          <a:p>
            <a:r>
              <a:rPr lang="en-US" sz="1600" dirty="0"/>
              <a:t>var status=false;  </a:t>
            </a:r>
          </a:p>
          <a:p>
            <a:r>
              <a:rPr lang="en-US" sz="1600" dirty="0"/>
              <a:t>if(name==""){  </a:t>
            </a:r>
          </a:p>
          <a:p>
            <a:r>
              <a:rPr lang="en-US" sz="1600" dirty="0" err="1"/>
              <a:t>document.getElementById</a:t>
            </a:r>
            <a:r>
              <a:rPr lang="en-US" sz="1600" dirty="0"/>
              <a:t>("</a:t>
            </a:r>
            <a:r>
              <a:rPr lang="en-US" sz="1600" dirty="0" err="1"/>
              <a:t>namelocation</a:t>
            </a:r>
            <a:r>
              <a:rPr lang="en-US" sz="1600" dirty="0"/>
              <a:t>").</a:t>
            </a:r>
            <a:r>
              <a:rPr lang="en-US" sz="1600" dirty="0" err="1"/>
              <a:t>innerHTML</a:t>
            </a:r>
            <a:r>
              <a:rPr lang="en-US" sz="1600" dirty="0"/>
              <a:t>=  </a:t>
            </a:r>
          </a:p>
          <a:p>
            <a:r>
              <a:rPr lang="en-US" sz="1600" dirty="0"/>
              <a:t>" &lt;</a:t>
            </a:r>
            <a:r>
              <a:rPr lang="en-US" sz="1600" dirty="0" err="1"/>
              <a:t>img</a:t>
            </a:r>
            <a:r>
              <a:rPr lang="en-US" sz="1600" dirty="0"/>
              <a:t> </a:t>
            </a:r>
            <a:r>
              <a:rPr lang="en-US" sz="1600" dirty="0" err="1"/>
              <a:t>src</a:t>
            </a:r>
            <a:r>
              <a:rPr lang="en-US" sz="1600" dirty="0"/>
              <a:t>='http://</a:t>
            </a:r>
            <a:r>
              <a:rPr lang="en-US" sz="1600" dirty="0" err="1"/>
              <a:t>www.javatpoint.com</a:t>
            </a:r>
            <a:r>
              <a:rPr lang="en-US" sz="1600" dirty="0"/>
              <a:t>/</a:t>
            </a:r>
            <a:r>
              <a:rPr lang="en-US" sz="1600" dirty="0" err="1"/>
              <a:t>javascriptpages</a:t>
            </a:r>
            <a:r>
              <a:rPr lang="en-US" sz="1600" dirty="0"/>
              <a:t>/images/</a:t>
            </a:r>
            <a:r>
              <a:rPr lang="en-US" sz="1600" dirty="0" err="1"/>
              <a:t>unchecked.gif</a:t>
            </a:r>
            <a:r>
              <a:rPr lang="en-US" sz="1600" dirty="0"/>
              <a:t>'/&gt; Please enter your name";  </a:t>
            </a:r>
          </a:p>
          <a:p>
            <a:r>
              <a:rPr lang="en-US" sz="1600" dirty="0"/>
              <a:t>status=false;</a:t>
            </a:r>
          </a:p>
          <a:p>
            <a:r>
              <a:rPr lang="en-US" sz="1600" dirty="0"/>
              <a:t>}else{  </a:t>
            </a:r>
          </a:p>
          <a:p>
            <a:r>
              <a:rPr lang="en-US" sz="1600" dirty="0" err="1"/>
              <a:t>document.getElementById</a:t>
            </a:r>
            <a:r>
              <a:rPr lang="en-US" sz="1600" dirty="0"/>
              <a:t>("</a:t>
            </a:r>
            <a:r>
              <a:rPr lang="en-US" sz="1600" dirty="0" err="1"/>
              <a:t>namelocation</a:t>
            </a:r>
            <a:r>
              <a:rPr lang="en-US" sz="1600" dirty="0"/>
              <a:t>").</a:t>
            </a:r>
            <a:r>
              <a:rPr lang="en-US" sz="1600" dirty="0" err="1"/>
              <a:t>innerHTML</a:t>
            </a:r>
            <a:r>
              <a:rPr lang="en-US" sz="1600" dirty="0"/>
              <a:t>=" &lt;</a:t>
            </a:r>
            <a:r>
              <a:rPr lang="en-US" sz="1600" dirty="0" err="1"/>
              <a:t>img</a:t>
            </a:r>
            <a:r>
              <a:rPr lang="en-US" sz="1600" dirty="0"/>
              <a:t> </a:t>
            </a:r>
            <a:r>
              <a:rPr lang="en-US" sz="1600" dirty="0" err="1"/>
              <a:t>src</a:t>
            </a:r>
            <a:r>
              <a:rPr lang="en-US" sz="1600" dirty="0"/>
              <a:t>='http://</a:t>
            </a:r>
            <a:r>
              <a:rPr lang="en-US" sz="1600" dirty="0" err="1"/>
              <a:t>www.javatpoint.com</a:t>
            </a:r>
            <a:r>
              <a:rPr lang="en-US" sz="1600" dirty="0"/>
              <a:t>/</a:t>
            </a:r>
            <a:r>
              <a:rPr lang="en-US" sz="1600" dirty="0" err="1"/>
              <a:t>javascriptpages</a:t>
            </a:r>
            <a:r>
              <a:rPr lang="en-US" sz="1600" dirty="0"/>
              <a:t>/images/</a:t>
            </a:r>
            <a:r>
              <a:rPr lang="en-US" sz="1600" dirty="0" err="1"/>
              <a:t>checked.gif</a:t>
            </a:r>
            <a:r>
              <a:rPr lang="en-US" sz="1600" dirty="0"/>
              <a:t>'/&gt;";  </a:t>
            </a:r>
          </a:p>
          <a:p>
            <a:r>
              <a:rPr lang="en-US" sz="1600" dirty="0"/>
              <a:t>status=true;</a:t>
            </a:r>
          </a:p>
          <a:p>
            <a:r>
              <a:rPr lang="en-US" sz="1600" dirty="0"/>
              <a:t>}  </a:t>
            </a:r>
          </a:p>
          <a:p>
            <a:r>
              <a:rPr lang="en-US" sz="1600" dirty="0"/>
              <a:t>  </a:t>
            </a:r>
          </a:p>
          <a:p>
            <a:r>
              <a:rPr lang="en-US" sz="1600" dirty="0"/>
              <a:t>if(</a:t>
            </a:r>
            <a:r>
              <a:rPr lang="en-US" sz="1600" dirty="0" err="1"/>
              <a:t>passwordlength</a:t>
            </a:r>
            <a:r>
              <a:rPr lang="en-US" sz="1600" dirty="0"/>
              <a:t>&lt;6){  </a:t>
            </a:r>
          </a:p>
          <a:p>
            <a:r>
              <a:rPr lang="en-US" sz="1600" dirty="0" err="1"/>
              <a:t>document.getElementById</a:t>
            </a:r>
            <a:r>
              <a:rPr lang="en-US" sz="1600" dirty="0"/>
              <a:t>("</a:t>
            </a:r>
            <a:r>
              <a:rPr lang="en-US" sz="1600" dirty="0" err="1"/>
              <a:t>passwordlocation</a:t>
            </a:r>
            <a:r>
              <a:rPr lang="en-US" sz="1600" dirty="0"/>
              <a:t>").</a:t>
            </a:r>
            <a:r>
              <a:rPr lang="en-US" sz="1600" dirty="0" err="1"/>
              <a:t>innerHTML</a:t>
            </a:r>
            <a:r>
              <a:rPr lang="en-US" sz="1600" dirty="0"/>
              <a:t>=  </a:t>
            </a:r>
          </a:p>
          <a:p>
            <a:r>
              <a:rPr lang="en-US" sz="1600" dirty="0"/>
              <a:t>" &lt;</a:t>
            </a:r>
            <a:r>
              <a:rPr lang="en-US" sz="1600" dirty="0" err="1"/>
              <a:t>img</a:t>
            </a:r>
            <a:r>
              <a:rPr lang="en-US" sz="1600" dirty="0"/>
              <a:t> </a:t>
            </a:r>
            <a:r>
              <a:rPr lang="en-US" sz="1600" dirty="0" err="1"/>
              <a:t>src</a:t>
            </a:r>
            <a:r>
              <a:rPr lang="en-US" sz="1600" dirty="0"/>
              <a:t>='http://</a:t>
            </a:r>
            <a:r>
              <a:rPr lang="en-US" sz="1600" dirty="0" err="1"/>
              <a:t>www.javatpoint.com</a:t>
            </a:r>
            <a:r>
              <a:rPr lang="en-US" sz="1600" dirty="0"/>
              <a:t>/</a:t>
            </a:r>
            <a:r>
              <a:rPr lang="en-US" sz="1600" dirty="0" err="1"/>
              <a:t>javascriptpages</a:t>
            </a:r>
            <a:r>
              <a:rPr lang="en-US" sz="1600" dirty="0"/>
              <a:t>/images/</a:t>
            </a:r>
            <a:r>
              <a:rPr lang="en-US" sz="1600" dirty="0" err="1"/>
              <a:t>unchecked.gif</a:t>
            </a:r>
            <a:r>
              <a:rPr lang="en-US" sz="1600" dirty="0"/>
              <a:t>'/&gt; Password must be greater than 6";  </a:t>
            </a:r>
          </a:p>
          <a:p>
            <a:r>
              <a:rPr lang="en-US" sz="1600" dirty="0"/>
              <a:t>status=false; </a:t>
            </a:r>
          </a:p>
          <a:p>
            <a:r>
              <a:rPr lang="en-US" sz="1600" dirty="0"/>
              <a:t>}else{  </a:t>
            </a:r>
          </a:p>
          <a:p>
            <a:r>
              <a:rPr lang="en-US" sz="1600" dirty="0" err="1"/>
              <a:t>document.getElementById</a:t>
            </a:r>
            <a:r>
              <a:rPr lang="en-US" sz="1600" dirty="0"/>
              <a:t>("</a:t>
            </a:r>
            <a:r>
              <a:rPr lang="en-US" sz="1600" dirty="0" err="1"/>
              <a:t>passwordlocation</a:t>
            </a:r>
            <a:r>
              <a:rPr lang="en-US" sz="1600" dirty="0"/>
              <a:t>").</a:t>
            </a:r>
            <a:r>
              <a:rPr lang="en-US" sz="1600" dirty="0" err="1"/>
              <a:t>innerHTML</a:t>
            </a:r>
            <a:r>
              <a:rPr lang="en-US" sz="1600" dirty="0"/>
              <a:t>=" &lt;</a:t>
            </a:r>
            <a:r>
              <a:rPr lang="en-US" sz="1600" dirty="0" err="1"/>
              <a:t>img</a:t>
            </a:r>
            <a:r>
              <a:rPr lang="en-US" sz="1600" dirty="0"/>
              <a:t> </a:t>
            </a:r>
            <a:r>
              <a:rPr lang="en-US" sz="1600" dirty="0" err="1"/>
              <a:t>src</a:t>
            </a:r>
            <a:r>
              <a:rPr lang="en-US" sz="1600" dirty="0"/>
              <a:t>='http://</a:t>
            </a:r>
            <a:r>
              <a:rPr lang="en-US" sz="1600" dirty="0" err="1"/>
              <a:t>www.javatpoint.com</a:t>
            </a:r>
            <a:r>
              <a:rPr lang="en-US" sz="1600" dirty="0"/>
              <a:t>/</a:t>
            </a:r>
            <a:r>
              <a:rPr lang="en-US" sz="1600" dirty="0" err="1"/>
              <a:t>javascriptpages</a:t>
            </a:r>
            <a:r>
              <a:rPr lang="en-US" sz="1600" dirty="0"/>
              <a:t>/images/</a:t>
            </a:r>
            <a:r>
              <a:rPr lang="en-US" sz="1600" dirty="0" err="1"/>
              <a:t>checked.gif</a:t>
            </a:r>
            <a:r>
              <a:rPr lang="en-US" sz="1600" dirty="0"/>
              <a:t>'/&gt;";  </a:t>
            </a:r>
          </a:p>
          <a:p>
            <a:r>
              <a:rPr lang="en-US" sz="1600" dirty="0"/>
              <a:t>}   </a:t>
            </a:r>
          </a:p>
          <a:p>
            <a:r>
              <a:rPr lang="en-US" sz="1600" dirty="0"/>
              <a:t>return status;  </a:t>
            </a:r>
          </a:p>
          <a:p>
            <a:r>
              <a:rPr lang="en-US" sz="1600" dirty="0"/>
              <a:t>}  </a:t>
            </a:r>
          </a:p>
        </p:txBody>
      </p:sp>
    </p:spTree>
    <p:extLst>
      <p:ext uri="{BB962C8B-B14F-4D97-AF65-F5344CB8AC3E}">
        <p14:creationId xmlns:p14="http://schemas.microsoft.com/office/powerpoint/2010/main" val="3332925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68C51C-D72D-54E3-D3D4-E592B797C28D}"/>
              </a:ext>
            </a:extLst>
          </p:cNvPr>
          <p:cNvSpPr txBox="1"/>
          <p:nvPr/>
        </p:nvSpPr>
        <p:spPr>
          <a:xfrm>
            <a:off x="348344" y="1164771"/>
            <a:ext cx="10678885" cy="424731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&lt;/script&gt;  </a:t>
            </a:r>
          </a:p>
          <a:p>
            <a:r>
              <a:rPr lang="en-US" dirty="0"/>
              <a:t>&lt;form name="f1" action="http://</a:t>
            </a:r>
            <a:r>
              <a:rPr lang="en-US" dirty="0" err="1"/>
              <a:t>www.javatpoint.com</a:t>
            </a:r>
            <a:r>
              <a:rPr lang="en-US" dirty="0"/>
              <a:t>/</a:t>
            </a:r>
            <a:r>
              <a:rPr lang="en-US" dirty="0" err="1"/>
              <a:t>javascriptpages</a:t>
            </a:r>
            <a:r>
              <a:rPr lang="en-US" dirty="0"/>
              <a:t>/</a:t>
            </a:r>
            <a:r>
              <a:rPr lang="en-US" dirty="0" err="1"/>
              <a:t>valid.jsp</a:t>
            </a:r>
            <a:r>
              <a:rPr lang="en-US" dirty="0"/>
              <a:t>" </a:t>
            </a:r>
            <a:r>
              <a:rPr lang="en-US" dirty="0" err="1"/>
              <a:t>onsubmit</a:t>
            </a:r>
            <a:r>
              <a:rPr lang="en-US" dirty="0"/>
              <a:t>="return validate()"&gt;  </a:t>
            </a:r>
          </a:p>
          <a:p>
            <a:r>
              <a:rPr lang="en-US" dirty="0"/>
              <a:t>&lt;table&gt;</a:t>
            </a:r>
          </a:p>
          <a:p>
            <a:r>
              <a:rPr lang="en-US" dirty="0"/>
              <a:t>&lt;tr&gt;&lt;td&gt;Name:&lt;/td&gt;&lt;td&gt;&lt;input type="text" name="name"/&gt;  </a:t>
            </a:r>
          </a:p>
          <a:p>
            <a:r>
              <a:rPr lang="en-US" dirty="0"/>
              <a:t>&lt;span id="</a:t>
            </a:r>
            <a:r>
              <a:rPr lang="en-US" dirty="0" err="1"/>
              <a:t>namelocation</a:t>
            </a:r>
            <a:r>
              <a:rPr lang="en-US" dirty="0"/>
              <a:t>" style="</a:t>
            </a:r>
            <a:r>
              <a:rPr lang="en-US" dirty="0" err="1"/>
              <a:t>color:red</a:t>
            </a:r>
            <a:r>
              <a:rPr lang="en-US" dirty="0"/>
              <a:t>"&gt;&lt;/span&gt;&lt;/td&gt;&lt;/tr&gt; </a:t>
            </a:r>
          </a:p>
          <a:p>
            <a:r>
              <a:rPr lang="en-US" dirty="0"/>
              <a:t>&lt;tr&gt;&lt;td&gt;Password:&lt;/td&gt;&lt;td&gt;&lt;input type="password" name="password"/&gt;  </a:t>
            </a:r>
          </a:p>
          <a:p>
            <a:r>
              <a:rPr lang="en-US" dirty="0"/>
              <a:t>&lt;span id="</a:t>
            </a:r>
            <a:r>
              <a:rPr lang="en-US" dirty="0" err="1"/>
              <a:t>passwordlocation</a:t>
            </a:r>
            <a:r>
              <a:rPr lang="en-US" dirty="0"/>
              <a:t>" style="</a:t>
            </a:r>
            <a:r>
              <a:rPr lang="en-US" dirty="0" err="1"/>
              <a:t>color:red</a:t>
            </a:r>
            <a:r>
              <a:rPr lang="en-US" dirty="0"/>
              <a:t>"&gt;&lt;/span&gt;&lt;/td&gt;&lt;/tr&gt;</a:t>
            </a:r>
          </a:p>
          <a:p>
            <a:r>
              <a:rPr lang="en-US" dirty="0"/>
              <a:t>&lt;tr&gt;&lt;td </a:t>
            </a:r>
            <a:r>
              <a:rPr lang="en-US" dirty="0" err="1"/>
              <a:t>colspan</a:t>
            </a:r>
            <a:r>
              <a:rPr lang="en-US" dirty="0"/>
              <a:t>="2"&gt;&lt;input type="submit" value="register"/&gt;  &lt;/td&gt;&lt;/tr&gt;</a:t>
            </a:r>
          </a:p>
          <a:p>
            <a:r>
              <a:rPr lang="en-US" dirty="0"/>
              <a:t>&lt;/table&gt;</a:t>
            </a:r>
          </a:p>
          <a:p>
            <a:r>
              <a:rPr lang="en-US" dirty="0"/>
              <a:t>&lt;/form&gt;  </a:t>
            </a:r>
          </a:p>
          <a:p>
            <a:r>
              <a:rPr lang="en-US" dirty="0"/>
              <a:t>&lt;/body&gt;</a:t>
            </a:r>
          </a:p>
          <a:p>
            <a:r>
              <a:rPr lang="en-US" dirty="0"/>
              <a:t>&lt;/html&gt;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728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1AF5C-147E-598C-0795-0BEAEFCC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610B38"/>
                </a:solidFill>
                <a:effectLst/>
                <a:latin typeface="erdana"/>
              </a:rPr>
              <a:t>JavaScript email validation</a:t>
            </a:r>
            <a:br>
              <a:rPr lang="en-IN" b="0" i="0" dirty="0">
                <a:solidFill>
                  <a:srgbClr val="610B38"/>
                </a:solidFill>
                <a:effectLst/>
                <a:latin typeface="erdana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3A284-F2A0-B526-B921-41D3D96935D0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1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just"/>
            <a:r>
              <a:rPr lang="en-IN" sz="2000" b="0" i="0" dirty="0">
                <a:effectLst/>
              </a:rPr>
              <a:t>We can validate the email by the help of JavaScript.</a:t>
            </a:r>
          </a:p>
          <a:p>
            <a:pPr algn="just"/>
            <a:r>
              <a:rPr lang="en-IN" sz="2000" b="0" i="0" dirty="0">
                <a:effectLst/>
              </a:rPr>
              <a:t>There are many criteria that need to be follow to validate the email id such as: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b="0" i="0" dirty="0">
                <a:effectLst/>
              </a:rPr>
              <a:t>email id must contain the @ and . character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b="0" i="0" dirty="0">
                <a:effectLst/>
              </a:rPr>
              <a:t>There must be at least one character before and after the @.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b="0" i="0" dirty="0">
                <a:effectLst/>
              </a:rPr>
              <a:t>There must be at least two characters after . (dot).</a:t>
            </a:r>
          </a:p>
          <a:p>
            <a:pPr algn="just"/>
            <a:r>
              <a:rPr lang="en-IN" sz="2000" b="0" i="0" dirty="0">
                <a:effectLst/>
              </a:rPr>
              <a:t>Let's see the simple example to validate the email field.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338793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3FBB11-0EBB-60FF-B5CD-7177857021C6}"/>
              </a:ext>
            </a:extLst>
          </p:cNvPr>
          <p:cNvSpPr txBox="1"/>
          <p:nvPr/>
        </p:nvSpPr>
        <p:spPr>
          <a:xfrm>
            <a:off x="304799" y="119743"/>
            <a:ext cx="11756571" cy="646330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&lt;html&gt;</a:t>
            </a:r>
          </a:p>
          <a:p>
            <a:r>
              <a:rPr lang="en-US" dirty="0"/>
              <a:t>&lt;body&gt;</a:t>
            </a:r>
          </a:p>
          <a:p>
            <a:r>
              <a:rPr lang="en-US" dirty="0"/>
              <a:t>&lt;script&gt;  </a:t>
            </a:r>
          </a:p>
          <a:p>
            <a:r>
              <a:rPr lang="en-US" dirty="0"/>
              <a:t>function </a:t>
            </a:r>
            <a:r>
              <a:rPr lang="en-US" dirty="0" err="1"/>
              <a:t>validateemail</a:t>
            </a:r>
            <a:r>
              <a:rPr lang="en-US" dirty="0"/>
              <a:t>()  </a:t>
            </a:r>
          </a:p>
          <a:p>
            <a:r>
              <a:rPr lang="en-US" dirty="0"/>
              <a:t>{  </a:t>
            </a:r>
          </a:p>
          <a:p>
            <a:r>
              <a:rPr lang="en-US" dirty="0"/>
              <a:t>var x=</a:t>
            </a:r>
            <a:r>
              <a:rPr lang="en-US" dirty="0" err="1"/>
              <a:t>document.myform.email.value</a:t>
            </a:r>
            <a:r>
              <a:rPr lang="en-US" dirty="0"/>
              <a:t>;  </a:t>
            </a:r>
          </a:p>
          <a:p>
            <a:r>
              <a:rPr lang="en-US" dirty="0"/>
              <a:t>var </a:t>
            </a:r>
            <a:r>
              <a:rPr lang="en-US" dirty="0" err="1"/>
              <a:t>atposition</a:t>
            </a:r>
            <a:r>
              <a:rPr lang="en-US" dirty="0"/>
              <a:t>=</a:t>
            </a:r>
            <a:r>
              <a:rPr lang="en-US" dirty="0" err="1"/>
              <a:t>x.indexOf</a:t>
            </a:r>
            <a:r>
              <a:rPr lang="en-US" dirty="0"/>
              <a:t>("@");  </a:t>
            </a:r>
          </a:p>
          <a:p>
            <a:r>
              <a:rPr lang="en-US" dirty="0"/>
              <a:t>var </a:t>
            </a:r>
            <a:r>
              <a:rPr lang="en-US" dirty="0" err="1"/>
              <a:t>dotposition</a:t>
            </a:r>
            <a:r>
              <a:rPr lang="en-US" dirty="0"/>
              <a:t>=</a:t>
            </a:r>
            <a:r>
              <a:rPr lang="en-US" dirty="0" err="1"/>
              <a:t>x.lastIndexOf</a:t>
            </a:r>
            <a:r>
              <a:rPr lang="en-US" dirty="0"/>
              <a:t>(".");  </a:t>
            </a:r>
          </a:p>
          <a:p>
            <a:r>
              <a:rPr lang="en-US" dirty="0"/>
              <a:t>if (</a:t>
            </a:r>
            <a:r>
              <a:rPr lang="en-US" dirty="0" err="1"/>
              <a:t>atposition</a:t>
            </a:r>
            <a:r>
              <a:rPr lang="en-US" dirty="0"/>
              <a:t>&lt;1 || </a:t>
            </a:r>
            <a:r>
              <a:rPr lang="en-US" dirty="0" err="1"/>
              <a:t>dotposition</a:t>
            </a:r>
            <a:r>
              <a:rPr lang="en-US" dirty="0"/>
              <a:t>&lt;atposition+2 || dotposition+2&gt;=</a:t>
            </a:r>
            <a:r>
              <a:rPr lang="en-US" dirty="0" err="1"/>
              <a:t>x.length</a:t>
            </a:r>
            <a:r>
              <a:rPr lang="en-US" dirty="0"/>
              <a:t>){  </a:t>
            </a:r>
          </a:p>
          <a:p>
            <a:r>
              <a:rPr lang="en-US" dirty="0"/>
              <a:t>  alert("Please enter a valid e-mail address \n </a:t>
            </a:r>
            <a:r>
              <a:rPr lang="en-US" dirty="0" err="1"/>
              <a:t>atpostion</a:t>
            </a:r>
            <a:r>
              <a:rPr lang="en-US" dirty="0"/>
              <a:t>:"+</a:t>
            </a:r>
            <a:r>
              <a:rPr lang="en-US" dirty="0" err="1"/>
              <a:t>atposition</a:t>
            </a:r>
            <a:r>
              <a:rPr lang="en-US" dirty="0"/>
              <a:t>+"\n </a:t>
            </a:r>
            <a:r>
              <a:rPr lang="en-US" dirty="0" err="1"/>
              <a:t>dotposition</a:t>
            </a:r>
            <a:r>
              <a:rPr lang="en-US" dirty="0"/>
              <a:t>:"+</a:t>
            </a:r>
            <a:r>
              <a:rPr lang="en-US" dirty="0" err="1"/>
              <a:t>dotposition</a:t>
            </a:r>
            <a:r>
              <a:rPr lang="en-US" dirty="0"/>
              <a:t>);  </a:t>
            </a:r>
          </a:p>
          <a:p>
            <a:r>
              <a:rPr lang="en-US" dirty="0"/>
              <a:t>  return false;  </a:t>
            </a:r>
          </a:p>
          <a:p>
            <a:r>
              <a:rPr lang="en-US" dirty="0"/>
              <a:t>  }  </a:t>
            </a:r>
          </a:p>
          <a:p>
            <a:r>
              <a:rPr lang="en-US" dirty="0"/>
              <a:t>}  </a:t>
            </a:r>
          </a:p>
          <a:p>
            <a:r>
              <a:rPr lang="en-US" dirty="0"/>
              <a:t>&lt;/script&gt;  </a:t>
            </a:r>
          </a:p>
          <a:p>
            <a:r>
              <a:rPr lang="en-US" dirty="0"/>
              <a:t>&lt;body&gt;  </a:t>
            </a:r>
          </a:p>
          <a:p>
            <a:r>
              <a:rPr lang="en-US" dirty="0"/>
              <a:t>&lt;form name="</a:t>
            </a:r>
            <a:r>
              <a:rPr lang="en-US" dirty="0" err="1"/>
              <a:t>myform</a:t>
            </a:r>
            <a:r>
              <a:rPr lang="en-US" dirty="0"/>
              <a:t>"  method="post" action="http://</a:t>
            </a:r>
            <a:r>
              <a:rPr lang="en-US" dirty="0" err="1"/>
              <a:t>www.javatpoint.com</a:t>
            </a:r>
            <a:r>
              <a:rPr lang="en-US" dirty="0"/>
              <a:t>/</a:t>
            </a:r>
            <a:r>
              <a:rPr lang="en-US" dirty="0" err="1"/>
              <a:t>javascriptpages</a:t>
            </a:r>
            <a:r>
              <a:rPr lang="en-US" dirty="0"/>
              <a:t>/</a:t>
            </a:r>
            <a:r>
              <a:rPr lang="en-US" dirty="0" err="1"/>
              <a:t>valid.jsp</a:t>
            </a:r>
            <a:r>
              <a:rPr lang="en-US" dirty="0"/>
              <a:t>" </a:t>
            </a:r>
            <a:r>
              <a:rPr lang="en-US" dirty="0" err="1"/>
              <a:t>onsubmit</a:t>
            </a:r>
            <a:r>
              <a:rPr lang="en-US" dirty="0"/>
              <a:t>="return </a:t>
            </a:r>
            <a:r>
              <a:rPr lang="en-US" dirty="0" err="1"/>
              <a:t>validateemail</a:t>
            </a:r>
            <a:r>
              <a:rPr lang="en-US" dirty="0"/>
              <a:t>();"&gt;  </a:t>
            </a:r>
          </a:p>
          <a:p>
            <a:r>
              <a:rPr lang="en-US" dirty="0"/>
              <a:t>Email: &lt;input type="text" name="email"&gt;&lt;</a:t>
            </a:r>
            <a:r>
              <a:rPr lang="en-US" dirty="0" err="1"/>
              <a:t>br</a:t>
            </a:r>
            <a:r>
              <a:rPr lang="en-US" dirty="0"/>
              <a:t>/&gt;  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&lt;input type="submit" value="register"&gt;  </a:t>
            </a:r>
          </a:p>
          <a:p>
            <a:r>
              <a:rPr lang="en-US" dirty="0"/>
              <a:t>&lt;/form&gt;  </a:t>
            </a:r>
          </a:p>
          <a:p>
            <a:r>
              <a:rPr lang="en-US" dirty="0"/>
              <a:t>&lt;/body&gt;</a:t>
            </a:r>
          </a:p>
          <a:p>
            <a:r>
              <a:rPr lang="en-US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3485805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E443F72-C066-7541-B8FF-018BFC0B4927}"/>
              </a:ext>
            </a:extLst>
          </p:cNvPr>
          <p:cNvSpPr txBox="1"/>
          <p:nvPr/>
        </p:nvSpPr>
        <p:spPr>
          <a:xfrm>
            <a:off x="7108371" y="1536573"/>
            <a:ext cx="4419600" cy="48013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VALID EMAIL EXAMPLE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93F3DE-5080-E80A-30E5-39DEA9AB0496}"/>
              </a:ext>
            </a:extLst>
          </p:cNvPr>
          <p:cNvSpPr txBox="1"/>
          <p:nvPr/>
        </p:nvSpPr>
        <p:spPr>
          <a:xfrm>
            <a:off x="163286" y="1536573"/>
            <a:ext cx="5812973" cy="50783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INVALID EMAIL  EXAMPLE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BF9D3C-DD09-32E3-F2E1-D057B0EBB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307713"/>
            <a:ext cx="3505200" cy="889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26EF2F-3464-5FC1-13BD-C908B078E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27" y="2478314"/>
            <a:ext cx="3670300" cy="889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EE5485-DDC7-C890-66B2-4985284DBE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2"/>
          <a:stretch/>
        </p:blipFill>
        <p:spPr>
          <a:xfrm>
            <a:off x="283027" y="3693886"/>
            <a:ext cx="5562599" cy="22352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D2BB5B-BD1D-91EF-B830-1CD6D83A70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6021" y="2531228"/>
            <a:ext cx="3237158" cy="723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7D690E-C6E3-AF17-42DC-9C2C340F5B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6021" y="3603172"/>
            <a:ext cx="3924300" cy="1422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2473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7C7ED-BCB9-8F73-FC81-0724D6030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JAVASCRIPT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CA9D6-2910-D447-7CC6-409CA8C13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028" y="1509939"/>
            <a:ext cx="11136085" cy="4351338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just">
              <a:buFont typeface="+mj-lt"/>
              <a:buAutoNum type="arabicPeriod"/>
            </a:pPr>
            <a:r>
              <a:rPr lang="en-IN" sz="2000" b="0" i="0" dirty="0">
                <a:solidFill>
                  <a:srgbClr val="000000"/>
                </a:solidFill>
                <a:effectLst/>
              </a:rPr>
              <a:t>All popular web browsers support JavaScript as they provide built-in execution environments.</a:t>
            </a:r>
          </a:p>
          <a:p>
            <a:pPr algn="just">
              <a:buFont typeface="+mj-lt"/>
              <a:buAutoNum type="arabicPeriod"/>
            </a:pPr>
            <a:r>
              <a:rPr lang="en-IN" sz="2000" b="0" i="0" dirty="0">
                <a:solidFill>
                  <a:srgbClr val="000000"/>
                </a:solidFill>
                <a:effectLst/>
              </a:rPr>
              <a:t>JavaScript follows the syntax and structure of the C programming language. Thus, it is a structured programming language.</a:t>
            </a:r>
          </a:p>
          <a:p>
            <a:pPr algn="just">
              <a:buFont typeface="+mj-lt"/>
              <a:buAutoNum type="arabicPeriod"/>
            </a:pPr>
            <a:r>
              <a:rPr lang="en-IN" sz="2000" b="0" i="0" dirty="0">
                <a:solidFill>
                  <a:srgbClr val="000000"/>
                </a:solidFill>
                <a:effectLst/>
              </a:rPr>
              <a:t>JavaScript is a weakly typed language, where certain types are implicitly cast (depending on the operation).</a:t>
            </a:r>
          </a:p>
          <a:p>
            <a:pPr algn="just">
              <a:buFont typeface="+mj-lt"/>
              <a:buAutoNum type="arabicPeriod"/>
            </a:pPr>
            <a:r>
              <a:rPr lang="en-IN" sz="2000" b="0" i="0" dirty="0">
                <a:solidFill>
                  <a:srgbClr val="000000"/>
                </a:solidFill>
                <a:effectLst/>
              </a:rPr>
              <a:t>JavaScript is an object-oriented programming language that uses prototypes rather than using classes for inheritance.</a:t>
            </a:r>
          </a:p>
          <a:p>
            <a:pPr algn="just">
              <a:buFont typeface="+mj-lt"/>
              <a:buAutoNum type="arabicPeriod"/>
            </a:pPr>
            <a:r>
              <a:rPr lang="en-IN" sz="2000" b="0" i="0" dirty="0">
                <a:solidFill>
                  <a:srgbClr val="000000"/>
                </a:solidFill>
                <a:effectLst/>
              </a:rPr>
              <a:t>It is a light-weighted and interpreted language.</a:t>
            </a:r>
          </a:p>
          <a:p>
            <a:pPr algn="just">
              <a:buFont typeface="+mj-lt"/>
              <a:buAutoNum type="arabicPeriod"/>
            </a:pPr>
            <a:r>
              <a:rPr lang="en-IN" sz="2000" b="0" i="0" dirty="0">
                <a:solidFill>
                  <a:srgbClr val="000000"/>
                </a:solidFill>
                <a:effectLst/>
              </a:rPr>
              <a:t>It is a case-sensitive language.</a:t>
            </a:r>
          </a:p>
          <a:p>
            <a:pPr algn="just">
              <a:buFont typeface="+mj-lt"/>
              <a:buAutoNum type="arabicPeriod"/>
            </a:pPr>
            <a:r>
              <a:rPr lang="en-IN" sz="2000" b="0" i="0" dirty="0">
                <a:solidFill>
                  <a:srgbClr val="000000"/>
                </a:solidFill>
                <a:effectLst/>
              </a:rPr>
              <a:t>JavaScript is supportable in several operating systems including, Windows, macOS, etc.</a:t>
            </a:r>
          </a:p>
          <a:p>
            <a:pPr algn="just">
              <a:buFont typeface="+mj-lt"/>
              <a:buAutoNum type="arabicPeriod"/>
            </a:pPr>
            <a:r>
              <a:rPr lang="en-IN" sz="2000" b="0" i="0" dirty="0">
                <a:solidFill>
                  <a:srgbClr val="000000"/>
                </a:solidFill>
                <a:effectLst/>
              </a:rPr>
              <a:t>It provides good control to the users over the web browsers.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665001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D60BB-DDFB-387F-4855-4C0623E57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CHECKBOX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5525C-9565-796D-085F-597CC34CB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615" y="1858282"/>
            <a:ext cx="11832770" cy="4351338"/>
          </a:xfr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txBody>
          <a:bodyPr/>
          <a:lstStyle/>
          <a:p>
            <a:r>
              <a:rPr lang="en-IN" b="0" i="0" dirty="0">
                <a:effectLst/>
                <a:latin typeface="Roboto" panose="02000000000000000000" pitchFamily="2" charset="0"/>
              </a:rPr>
              <a:t>To find out if a checkbox is ticked or not, you can access the checked attribute on the checkbox input. Here's an example: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CF91ED-552F-068F-B528-06F26D285641}"/>
              </a:ext>
            </a:extLst>
          </p:cNvPr>
          <p:cNvSpPr txBox="1"/>
          <p:nvPr/>
        </p:nvSpPr>
        <p:spPr>
          <a:xfrm>
            <a:off x="391886" y="3418114"/>
            <a:ext cx="3929743" cy="175432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b="1" u="sng" dirty="0">
                <a:effectLst/>
              </a:rPr>
              <a:t>HTML FILE</a:t>
            </a:r>
          </a:p>
          <a:p>
            <a:endParaRPr lang="en-IN" dirty="0"/>
          </a:p>
          <a:p>
            <a:r>
              <a:rPr lang="en-IN" dirty="0">
                <a:effectLst/>
              </a:rPr>
              <a:t>&lt;</a:t>
            </a:r>
            <a:r>
              <a:rPr lang="en-IN" dirty="0"/>
              <a:t>input type=</a:t>
            </a:r>
            <a:r>
              <a:rPr lang="en-IN" dirty="0">
                <a:effectLst/>
              </a:rPr>
              <a:t>"</a:t>
            </a:r>
            <a:r>
              <a:rPr lang="en-IN" dirty="0"/>
              <a:t>checkbox</a:t>
            </a:r>
            <a:r>
              <a:rPr lang="en-IN" dirty="0">
                <a:effectLst/>
              </a:rPr>
              <a:t>"</a:t>
            </a:r>
            <a:r>
              <a:rPr lang="en-IN" dirty="0"/>
              <a:t> id=</a:t>
            </a:r>
            <a:r>
              <a:rPr lang="en-IN" dirty="0">
                <a:effectLst/>
              </a:rPr>
              <a:t>"</a:t>
            </a:r>
            <a:r>
              <a:rPr lang="en-IN" dirty="0"/>
              <a:t>terms</a:t>
            </a:r>
            <a:r>
              <a:rPr lang="en-IN" dirty="0">
                <a:effectLst/>
              </a:rPr>
              <a:t>"&gt;</a:t>
            </a:r>
            <a:br>
              <a:rPr lang="en-IN" dirty="0"/>
            </a:br>
            <a:r>
              <a:rPr lang="en-IN" dirty="0">
                <a:effectLst/>
              </a:rPr>
              <a:t>&lt;</a:t>
            </a:r>
            <a:r>
              <a:rPr lang="en-IN" dirty="0"/>
              <a:t>label for=</a:t>
            </a:r>
            <a:r>
              <a:rPr lang="en-IN" dirty="0">
                <a:effectLst/>
              </a:rPr>
              <a:t>"</a:t>
            </a:r>
            <a:r>
              <a:rPr lang="en-IN" dirty="0"/>
              <a:t>terms</a:t>
            </a:r>
            <a:r>
              <a:rPr lang="en-IN" dirty="0">
                <a:effectLst/>
              </a:rPr>
              <a:t>"&gt;</a:t>
            </a:r>
            <a:r>
              <a:rPr lang="en-IN" dirty="0"/>
              <a:t>I agree to the terms and conditions</a:t>
            </a:r>
            <a:r>
              <a:rPr lang="en-IN" dirty="0">
                <a:effectLst/>
              </a:rPr>
              <a:t>&lt;</a:t>
            </a:r>
            <a:r>
              <a:rPr lang="en-IN" dirty="0"/>
              <a:t>/label</a:t>
            </a:r>
            <a:r>
              <a:rPr lang="en-IN" dirty="0">
                <a:effectLst/>
              </a:rPr>
              <a:t>&gt;</a:t>
            </a:r>
            <a:br>
              <a:rPr lang="en-IN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12516B-5BC8-000D-1F8D-5EE8FB5E353E}"/>
              </a:ext>
            </a:extLst>
          </p:cNvPr>
          <p:cNvSpPr txBox="1"/>
          <p:nvPr/>
        </p:nvSpPr>
        <p:spPr>
          <a:xfrm>
            <a:off x="4531178" y="3556613"/>
            <a:ext cx="7271657" cy="147732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b="1" u="sng" dirty="0">
                <a:effectLst/>
              </a:rPr>
              <a:t>JAVASCRIPT FILE</a:t>
            </a:r>
          </a:p>
          <a:p>
            <a:r>
              <a:rPr lang="en-IN" dirty="0" err="1">
                <a:effectLst/>
              </a:rPr>
              <a:t>const</a:t>
            </a:r>
            <a:r>
              <a:rPr lang="en-IN" dirty="0"/>
              <a:t> terms = </a:t>
            </a:r>
            <a:r>
              <a:rPr lang="en-IN" dirty="0" err="1">
                <a:effectLst/>
              </a:rPr>
              <a:t>document</a:t>
            </a:r>
            <a:r>
              <a:rPr lang="en-IN" dirty="0" err="1"/>
              <a:t>.getElementById</a:t>
            </a:r>
            <a:r>
              <a:rPr lang="en-IN" dirty="0"/>
              <a:t>('terms');</a:t>
            </a:r>
            <a:br>
              <a:rPr lang="en-IN" dirty="0"/>
            </a:br>
            <a:r>
              <a:rPr lang="en-IN" dirty="0">
                <a:effectLst/>
              </a:rPr>
              <a:t>if</a:t>
            </a:r>
            <a:r>
              <a:rPr lang="en-IN" dirty="0"/>
              <a:t> (!</a:t>
            </a:r>
            <a:r>
              <a:rPr lang="en-IN" dirty="0" err="1"/>
              <a:t>terms.checked</a:t>
            </a:r>
            <a:r>
              <a:rPr lang="en-IN" dirty="0"/>
              <a:t>) {</a:t>
            </a:r>
            <a:br>
              <a:rPr lang="en-IN" dirty="0"/>
            </a:br>
            <a:r>
              <a:rPr lang="en-IN" dirty="0"/>
              <a:t>alert('Please agree to the terms and conditions to proceed further.');</a:t>
            </a:r>
            <a:br>
              <a:rPr lang="en-IN" dirty="0"/>
            </a:br>
            <a:r>
              <a:rPr lang="en-IN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514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107D0-725D-4129-FE7F-4A7926E64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i="0" dirty="0">
                <a:effectLst/>
              </a:rPr>
              <a:t> SELECT INPUT / DROPDOWN VALIDATION</a:t>
            </a:r>
            <a:br>
              <a:rPr lang="en-IN" b="1" i="0" dirty="0">
                <a:effectLst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80AA2-9F46-E2C6-4337-9B862672F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914" y="1107167"/>
            <a:ext cx="11756572" cy="5576662"/>
          </a:xfr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l"/>
            <a:r>
              <a:rPr lang="en-IN" sz="2000" b="0" i="0" dirty="0">
                <a:effectLst/>
              </a:rPr>
              <a:t>The </a:t>
            </a:r>
            <a:r>
              <a:rPr lang="en-IN" sz="2000" b="1" i="0" dirty="0">
                <a:effectLst/>
              </a:rPr>
              <a:t>&lt;select&gt;</a:t>
            </a:r>
            <a:r>
              <a:rPr lang="en-IN" sz="2000" b="0" i="0" dirty="0">
                <a:effectLst/>
              </a:rPr>
              <a:t> HTML element is used to create a drop-down list. </a:t>
            </a:r>
          </a:p>
          <a:p>
            <a:pPr algn="l"/>
            <a:r>
              <a:rPr lang="en-IN" sz="2000" b="0" i="0" dirty="0">
                <a:effectLst/>
              </a:rPr>
              <a:t>The </a:t>
            </a:r>
            <a:r>
              <a:rPr lang="en-IN" sz="2000" b="1" i="0" dirty="0">
                <a:effectLst/>
              </a:rPr>
              <a:t>&lt;option&gt; </a:t>
            </a:r>
            <a:r>
              <a:rPr lang="en-IN" sz="2000" b="0" i="0" dirty="0">
                <a:effectLst/>
              </a:rPr>
              <a:t>tags inside the </a:t>
            </a:r>
            <a:r>
              <a:rPr lang="en-IN" sz="2000" b="1" i="0" dirty="0">
                <a:effectLst/>
              </a:rPr>
              <a:t>&lt;select&gt;</a:t>
            </a:r>
            <a:r>
              <a:rPr lang="en-IN" sz="2000" b="0" i="0" dirty="0">
                <a:effectLst/>
              </a:rPr>
              <a:t> element define the available options in the drop-down list.</a:t>
            </a:r>
          </a:p>
          <a:p>
            <a:pPr algn="l"/>
            <a:r>
              <a:rPr lang="en-IN" sz="2000" b="0" i="0" dirty="0">
                <a:effectLst/>
              </a:rPr>
              <a:t> Each of these </a:t>
            </a:r>
            <a:r>
              <a:rPr lang="en-IN" sz="2000" b="1" i="0" dirty="0">
                <a:effectLst/>
              </a:rPr>
              <a:t>&lt;option&gt; </a:t>
            </a:r>
            <a:r>
              <a:rPr lang="en-IN" sz="2000" b="0" i="0" dirty="0">
                <a:effectLst/>
              </a:rPr>
              <a:t>tags have a value attribute associated with them.</a:t>
            </a:r>
          </a:p>
          <a:p>
            <a:pPr algn="l"/>
            <a:r>
              <a:rPr lang="en-IN" sz="2000" b="0" i="0" dirty="0">
                <a:effectLst/>
              </a:rPr>
              <a:t>For the default or initial option, you can set its value to be an empty string so that it'll be deemed as an invalid option. </a:t>
            </a:r>
          </a:p>
          <a:p>
            <a:pPr algn="l"/>
            <a:r>
              <a:rPr lang="en-IN" sz="2000" b="0" i="0" dirty="0">
                <a:effectLst/>
              </a:rPr>
              <a:t>For all the other options, set an appropriate value attribute. </a:t>
            </a:r>
          </a:p>
          <a:p>
            <a:pPr algn="l"/>
            <a:r>
              <a:rPr lang="en-IN" sz="2000" b="0" i="0" dirty="0">
                <a:effectLst/>
              </a:rPr>
              <a:t>Here's an example of how you can validate a </a:t>
            </a:r>
            <a:r>
              <a:rPr lang="en-IN" sz="2000" b="1" i="0" dirty="0">
                <a:effectLst/>
              </a:rPr>
              <a:t>&lt;select&gt; </a:t>
            </a:r>
            <a:r>
              <a:rPr lang="en-IN" sz="2000" b="0" i="0" dirty="0">
                <a:effectLst/>
              </a:rPr>
              <a:t>input element:</a:t>
            </a:r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30B499-E92C-8CDC-BB27-C044F26D561C}"/>
              </a:ext>
            </a:extLst>
          </p:cNvPr>
          <p:cNvSpPr txBox="1"/>
          <p:nvPr/>
        </p:nvSpPr>
        <p:spPr>
          <a:xfrm>
            <a:off x="381000" y="4266647"/>
            <a:ext cx="5638800" cy="230832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>
                <a:effectLst/>
              </a:rPr>
              <a:t>HTML FILE</a:t>
            </a:r>
          </a:p>
          <a:p>
            <a:endParaRPr lang="en-IN" dirty="0"/>
          </a:p>
          <a:p>
            <a:r>
              <a:rPr lang="en-IN" dirty="0">
                <a:effectLst/>
              </a:rPr>
              <a:t>&lt;</a:t>
            </a:r>
            <a:r>
              <a:rPr lang="en-IN" dirty="0"/>
              <a:t>select id=</a:t>
            </a:r>
            <a:r>
              <a:rPr lang="en-IN" dirty="0">
                <a:effectLst/>
              </a:rPr>
              <a:t>"</a:t>
            </a:r>
            <a:r>
              <a:rPr lang="en-IN" dirty="0"/>
              <a:t>title</a:t>
            </a:r>
            <a:r>
              <a:rPr lang="en-IN" dirty="0">
                <a:effectLst/>
              </a:rPr>
              <a:t>"</a:t>
            </a:r>
            <a:r>
              <a:rPr lang="en-IN" dirty="0"/>
              <a:t> required</a:t>
            </a:r>
            <a:r>
              <a:rPr lang="en-IN" dirty="0">
                <a:effectLst/>
              </a:rPr>
              <a:t>&gt;</a:t>
            </a:r>
            <a:br>
              <a:rPr lang="en-IN" dirty="0"/>
            </a:br>
            <a:r>
              <a:rPr lang="en-IN" dirty="0">
                <a:effectLst/>
              </a:rPr>
              <a:t>&lt;</a:t>
            </a:r>
            <a:r>
              <a:rPr lang="en-IN" dirty="0"/>
              <a:t>option value=</a:t>
            </a:r>
            <a:r>
              <a:rPr lang="en-IN" dirty="0">
                <a:effectLst/>
              </a:rPr>
              <a:t>""&gt;</a:t>
            </a:r>
            <a:r>
              <a:rPr lang="en-IN" dirty="0"/>
              <a:t>Select One</a:t>
            </a:r>
            <a:r>
              <a:rPr lang="en-IN" dirty="0">
                <a:effectLst/>
              </a:rPr>
              <a:t>&lt;</a:t>
            </a:r>
            <a:r>
              <a:rPr lang="en-IN" dirty="0"/>
              <a:t>/option</a:t>
            </a:r>
            <a:r>
              <a:rPr lang="en-IN" dirty="0">
                <a:effectLst/>
              </a:rPr>
              <a:t>&gt;</a:t>
            </a:r>
            <a:br>
              <a:rPr lang="en-IN" dirty="0"/>
            </a:br>
            <a:r>
              <a:rPr lang="en-IN" dirty="0">
                <a:effectLst/>
              </a:rPr>
              <a:t>&lt;</a:t>
            </a:r>
            <a:r>
              <a:rPr lang="en-IN" dirty="0"/>
              <a:t>option value=</a:t>
            </a:r>
            <a:r>
              <a:rPr lang="en-IN" dirty="0">
                <a:effectLst/>
              </a:rPr>
              <a:t>"</a:t>
            </a:r>
            <a:r>
              <a:rPr lang="en-IN" dirty="0"/>
              <a:t>Mr</a:t>
            </a:r>
            <a:r>
              <a:rPr lang="en-IN" dirty="0">
                <a:effectLst/>
              </a:rPr>
              <a:t>"&gt;</a:t>
            </a:r>
            <a:r>
              <a:rPr lang="en-IN" dirty="0"/>
              <a:t>Mr</a:t>
            </a:r>
            <a:r>
              <a:rPr lang="en-IN" dirty="0">
                <a:effectLst/>
              </a:rPr>
              <a:t>&lt;</a:t>
            </a:r>
            <a:r>
              <a:rPr lang="en-IN" dirty="0"/>
              <a:t>/option</a:t>
            </a:r>
            <a:r>
              <a:rPr lang="en-IN" dirty="0">
                <a:effectLst/>
              </a:rPr>
              <a:t>&gt;</a:t>
            </a:r>
            <a:br>
              <a:rPr lang="en-IN" dirty="0"/>
            </a:br>
            <a:r>
              <a:rPr lang="en-IN" dirty="0">
                <a:effectLst/>
              </a:rPr>
              <a:t>&lt;</a:t>
            </a:r>
            <a:r>
              <a:rPr lang="en-IN" dirty="0"/>
              <a:t>option value=</a:t>
            </a:r>
            <a:r>
              <a:rPr lang="en-IN" dirty="0">
                <a:effectLst/>
              </a:rPr>
              <a:t>"</a:t>
            </a:r>
            <a:r>
              <a:rPr lang="en-IN" dirty="0"/>
              <a:t>Mrs</a:t>
            </a:r>
            <a:r>
              <a:rPr lang="en-IN" dirty="0">
                <a:effectLst/>
              </a:rPr>
              <a:t>"&gt;</a:t>
            </a:r>
            <a:r>
              <a:rPr lang="en-IN" dirty="0"/>
              <a:t>Mrs</a:t>
            </a:r>
            <a:r>
              <a:rPr lang="en-IN" dirty="0">
                <a:effectLst/>
              </a:rPr>
              <a:t>&lt;</a:t>
            </a:r>
            <a:r>
              <a:rPr lang="en-IN" dirty="0"/>
              <a:t>/option</a:t>
            </a:r>
            <a:r>
              <a:rPr lang="en-IN" dirty="0">
                <a:effectLst/>
              </a:rPr>
              <a:t>&gt;</a:t>
            </a:r>
            <a:br>
              <a:rPr lang="en-IN" dirty="0"/>
            </a:br>
            <a:r>
              <a:rPr lang="en-IN" dirty="0">
                <a:effectLst/>
              </a:rPr>
              <a:t>&lt;</a:t>
            </a:r>
            <a:r>
              <a:rPr lang="en-IN" dirty="0"/>
              <a:t>option value=</a:t>
            </a:r>
            <a:r>
              <a:rPr lang="en-IN" dirty="0">
                <a:effectLst/>
              </a:rPr>
              <a:t>"</a:t>
            </a:r>
            <a:r>
              <a:rPr lang="en-IN" dirty="0"/>
              <a:t>Ms</a:t>
            </a:r>
            <a:r>
              <a:rPr lang="en-IN" dirty="0">
                <a:effectLst/>
              </a:rPr>
              <a:t>"&gt;</a:t>
            </a:r>
            <a:r>
              <a:rPr lang="en-IN" dirty="0"/>
              <a:t>Ms</a:t>
            </a:r>
            <a:r>
              <a:rPr lang="en-IN" dirty="0">
                <a:effectLst/>
              </a:rPr>
              <a:t>&lt;</a:t>
            </a:r>
            <a:r>
              <a:rPr lang="en-IN" dirty="0"/>
              <a:t>/option</a:t>
            </a:r>
            <a:r>
              <a:rPr lang="en-IN" dirty="0">
                <a:effectLst/>
              </a:rPr>
              <a:t>&gt;</a:t>
            </a:r>
            <a:br>
              <a:rPr lang="en-IN" dirty="0"/>
            </a:br>
            <a:r>
              <a:rPr lang="en-IN" dirty="0">
                <a:effectLst/>
              </a:rPr>
              <a:t>&lt;</a:t>
            </a:r>
            <a:r>
              <a:rPr lang="en-IN" dirty="0"/>
              <a:t>/select</a:t>
            </a:r>
            <a:r>
              <a:rPr lang="en-IN" dirty="0">
                <a:effectLst/>
              </a:rPr>
              <a:t>&gt;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8D3C89-7CC7-ECC4-4E3E-B51599BDCC46}"/>
              </a:ext>
            </a:extLst>
          </p:cNvPr>
          <p:cNvSpPr txBox="1"/>
          <p:nvPr/>
        </p:nvSpPr>
        <p:spPr>
          <a:xfrm>
            <a:off x="7260772" y="5012169"/>
            <a:ext cx="4593771" cy="147732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b="1" u="sng" dirty="0"/>
              <a:t>JAVASCRIPT FILE</a:t>
            </a:r>
            <a:endParaRPr lang="en-IN" b="1" u="sng" dirty="0">
              <a:effectLst/>
            </a:endParaRPr>
          </a:p>
          <a:p>
            <a:r>
              <a:rPr lang="en-IN" dirty="0" err="1">
                <a:effectLst/>
              </a:rPr>
              <a:t>const</a:t>
            </a:r>
            <a:r>
              <a:rPr lang="en-IN" dirty="0"/>
              <a:t> title = </a:t>
            </a:r>
            <a:r>
              <a:rPr lang="en-IN" dirty="0" err="1">
                <a:effectLst/>
              </a:rPr>
              <a:t>document</a:t>
            </a:r>
            <a:r>
              <a:rPr lang="en-IN" dirty="0" err="1"/>
              <a:t>.getElementById</a:t>
            </a:r>
            <a:r>
              <a:rPr lang="en-IN" dirty="0"/>
              <a:t>('title');</a:t>
            </a:r>
            <a:br>
              <a:rPr lang="en-IN" dirty="0"/>
            </a:br>
            <a:r>
              <a:rPr lang="en-IN" dirty="0">
                <a:effectLst/>
              </a:rPr>
              <a:t>if</a:t>
            </a:r>
            <a:r>
              <a:rPr lang="en-IN" dirty="0"/>
              <a:t> (</a:t>
            </a:r>
            <a:r>
              <a:rPr lang="en-IN" dirty="0" err="1"/>
              <a:t>title.value</a:t>
            </a:r>
            <a:r>
              <a:rPr lang="en-IN" dirty="0"/>
              <a:t> = "") {</a:t>
            </a:r>
            <a:br>
              <a:rPr lang="en-IN" dirty="0"/>
            </a:br>
            <a:r>
              <a:rPr lang="en-IN" dirty="0"/>
              <a:t>alert('Please select a title');</a:t>
            </a:r>
            <a:br>
              <a:rPr lang="en-IN" dirty="0"/>
            </a:br>
            <a:r>
              <a:rPr lang="en-IN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8850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49093-F17B-92A3-8B30-E5976F427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5C4CA-8E29-0C1E-657A-6496333E9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EXECUTE THE FORM VALIDATION CODE.</a:t>
            </a:r>
          </a:p>
          <a:p>
            <a:r>
              <a:rPr lang="en-US" dirty="0"/>
              <a:t>IMPLEMENT FORM VALIDATION ON ALL PAGES OF YOUR PROJECT </a:t>
            </a:r>
          </a:p>
        </p:txBody>
      </p:sp>
    </p:spTree>
    <p:extLst>
      <p:ext uri="{BB962C8B-B14F-4D97-AF65-F5344CB8AC3E}">
        <p14:creationId xmlns:p14="http://schemas.microsoft.com/office/powerpoint/2010/main" val="2120659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7D5E3-D6FF-51BE-0061-9964912E3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610B38"/>
                </a:solidFill>
                <a:effectLst/>
                <a:latin typeface="erdana"/>
              </a:rPr>
              <a:t>APPLICATION OF JAVASCRIPT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71399-A495-8712-1F53-A5B155AB846A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sz="2000" b="0" i="0" dirty="0">
                <a:solidFill>
                  <a:srgbClr val="333333"/>
                </a:solidFill>
                <a:effectLst/>
              </a:rPr>
              <a:t>JavaScript is used to create interactive websites. It is mainly used for:</a:t>
            </a:r>
          </a:p>
          <a:p>
            <a:pPr marL="0" indent="0" algn="just">
              <a:buNone/>
            </a:pPr>
            <a:endParaRPr lang="en-IN" sz="2000" b="0" i="0" dirty="0">
              <a:solidFill>
                <a:srgbClr val="333333"/>
              </a:solidFill>
              <a:effectLst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b="0" i="0" dirty="0">
                <a:solidFill>
                  <a:srgbClr val="000000"/>
                </a:solidFill>
                <a:effectLst/>
              </a:rPr>
              <a:t>Client-side validation,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b="0" i="0" dirty="0">
                <a:solidFill>
                  <a:srgbClr val="000000"/>
                </a:solidFill>
                <a:effectLst/>
              </a:rPr>
              <a:t>Dynamic drop-down menus,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b="0" i="0" dirty="0">
                <a:solidFill>
                  <a:srgbClr val="000000"/>
                </a:solidFill>
                <a:effectLst/>
              </a:rPr>
              <a:t>Displaying date and time,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b="0" i="0" dirty="0">
                <a:solidFill>
                  <a:srgbClr val="000000"/>
                </a:solidFill>
                <a:effectLst/>
              </a:rPr>
              <a:t>Displaying pop-up windows and dialog boxes (like an alert dialog box, confirm dialog box and prompt dialog box),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b="0" i="0" dirty="0">
                <a:solidFill>
                  <a:srgbClr val="000000"/>
                </a:solidFill>
                <a:effectLst/>
              </a:rPr>
              <a:t>Displaying clocks etc.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89454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E048F-DD3A-8246-37F2-672E1D252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0" i="0" dirty="0">
                <a:solidFill>
                  <a:srgbClr val="610B38"/>
                </a:solidFill>
                <a:effectLst/>
                <a:latin typeface="erdana"/>
              </a:rPr>
              <a:t>JAVASCRIPT EXAMPLE</a:t>
            </a:r>
            <a:br>
              <a:rPr lang="en-IN" sz="4000" b="0" i="0" dirty="0">
                <a:solidFill>
                  <a:srgbClr val="610B38"/>
                </a:solidFill>
                <a:effectLst/>
                <a:latin typeface="erdana"/>
              </a:rPr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61B70-C399-A26E-0757-5B17F3AE0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814" y="1027906"/>
            <a:ext cx="11680372" cy="5033963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b="0" i="0" dirty="0">
                <a:solidFill>
                  <a:srgbClr val="333333"/>
                </a:solidFill>
                <a:effectLst/>
              </a:rPr>
              <a:t>JavaScript provides 3 places to put the JavaScript code: </a:t>
            </a:r>
          </a:p>
          <a:p>
            <a:r>
              <a:rPr lang="en-IN" sz="2000" b="0" i="0" dirty="0">
                <a:solidFill>
                  <a:srgbClr val="333333"/>
                </a:solidFill>
                <a:effectLst/>
              </a:rPr>
              <a:t>within body tag, </a:t>
            </a:r>
          </a:p>
          <a:p>
            <a:r>
              <a:rPr lang="en-IN" sz="2000" b="0" i="0" dirty="0">
                <a:solidFill>
                  <a:srgbClr val="333333"/>
                </a:solidFill>
                <a:effectLst/>
              </a:rPr>
              <a:t>within head tag and </a:t>
            </a:r>
          </a:p>
          <a:p>
            <a:r>
              <a:rPr lang="en-IN" sz="2000" b="0" i="0" dirty="0">
                <a:solidFill>
                  <a:srgbClr val="333333"/>
                </a:solidFill>
                <a:effectLst/>
              </a:rPr>
              <a:t>external JavaScript file.</a:t>
            </a:r>
          </a:p>
          <a:p>
            <a:endParaRPr lang="en-IN" sz="2000" dirty="0">
              <a:solidFill>
                <a:srgbClr val="333333"/>
              </a:solidFill>
            </a:endParaRPr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FF7030-3F5B-4EB1-CF2D-73E6C5467B93}"/>
              </a:ext>
            </a:extLst>
          </p:cNvPr>
          <p:cNvSpPr txBox="1"/>
          <p:nvPr/>
        </p:nvSpPr>
        <p:spPr>
          <a:xfrm>
            <a:off x="3298373" y="1475834"/>
            <a:ext cx="8490856" cy="440120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sz="2000" b="1" i="0" dirty="0">
                <a:solidFill>
                  <a:srgbClr val="006699"/>
                </a:solidFill>
                <a:effectLst/>
                <a:latin typeface="Gill Sans Nova Light" panose="020B0602020104020203" pitchFamily="34" charset="0"/>
              </a:rPr>
              <a:t>&lt;script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Gill Sans Nova Light" panose="020B0602020104020203" pitchFamily="34" charset="0"/>
              </a:rPr>
              <a:t> </a:t>
            </a:r>
            <a:r>
              <a:rPr lang="en-IN" sz="2000" b="0" i="0" dirty="0">
                <a:solidFill>
                  <a:srgbClr val="FF0000"/>
                </a:solidFill>
                <a:effectLst/>
                <a:latin typeface="Gill Sans Nova Light" panose="020B0602020104020203" pitchFamily="34" charset="0"/>
              </a:rPr>
              <a:t>type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Gill Sans Nova Light" panose="020B0602020104020203" pitchFamily="34" charset="0"/>
              </a:rPr>
              <a:t>=</a:t>
            </a:r>
            <a:r>
              <a:rPr lang="en-IN" sz="2000" b="0" i="0" dirty="0">
                <a:solidFill>
                  <a:srgbClr val="0000FF"/>
                </a:solidFill>
                <a:effectLst/>
                <a:latin typeface="Gill Sans Nova Light" panose="020B0602020104020203" pitchFamily="34" charset="0"/>
              </a:rPr>
              <a:t>"text/</a:t>
            </a:r>
            <a:r>
              <a:rPr lang="en-IN" sz="2000" b="0" i="0" dirty="0" err="1">
                <a:solidFill>
                  <a:srgbClr val="0000FF"/>
                </a:solidFill>
                <a:effectLst/>
                <a:latin typeface="Gill Sans Nova Light" panose="020B0602020104020203" pitchFamily="34" charset="0"/>
              </a:rPr>
              <a:t>javascript</a:t>
            </a:r>
            <a:r>
              <a:rPr lang="en-IN" sz="2000" b="0" i="0" dirty="0">
                <a:solidFill>
                  <a:srgbClr val="0000FF"/>
                </a:solidFill>
                <a:effectLst/>
                <a:latin typeface="Gill Sans Nova Light" panose="020B0602020104020203" pitchFamily="34" charset="0"/>
              </a:rPr>
              <a:t>"</a:t>
            </a:r>
            <a:r>
              <a:rPr lang="en-IN" sz="2000" b="1" i="0" dirty="0">
                <a:solidFill>
                  <a:srgbClr val="006699"/>
                </a:solidFill>
                <a:effectLst/>
                <a:latin typeface="Gill Sans Nova Light" panose="020B0602020104020203" pitchFamily="34" charset="0"/>
              </a:rPr>
              <a:t>&gt;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Gill Sans Nova Light" panose="020B0602020104020203" pitchFamily="34" charset="0"/>
              </a:rPr>
              <a:t>  </a:t>
            </a:r>
          </a:p>
          <a:p>
            <a:pPr algn="just"/>
            <a:r>
              <a:rPr lang="en-IN" sz="2000" b="0" i="0" dirty="0" err="1">
                <a:solidFill>
                  <a:srgbClr val="000000"/>
                </a:solidFill>
                <a:effectLst/>
                <a:latin typeface="Gill Sans Nova Light" panose="020B0602020104020203" pitchFamily="34" charset="0"/>
              </a:rPr>
              <a:t>document.write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Gill Sans Nova Light" panose="020B0602020104020203" pitchFamily="34" charset="0"/>
              </a:rPr>
              <a:t>("JavaScript is a simple language for </a:t>
            </a:r>
            <a:r>
              <a:rPr lang="en-IN" sz="2000" b="0" i="0" dirty="0" err="1">
                <a:solidFill>
                  <a:srgbClr val="000000"/>
                </a:solidFill>
                <a:effectLst/>
                <a:latin typeface="Gill Sans Nova Light" panose="020B0602020104020203" pitchFamily="34" charset="0"/>
              </a:rPr>
              <a:t>javatpoint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Gill Sans Nova Light" panose="020B0602020104020203" pitchFamily="34" charset="0"/>
              </a:rPr>
              <a:t> learners");  </a:t>
            </a:r>
          </a:p>
          <a:p>
            <a:pPr algn="just"/>
            <a:r>
              <a:rPr lang="en-IN" sz="2000" b="1" i="0" dirty="0">
                <a:solidFill>
                  <a:srgbClr val="006699"/>
                </a:solidFill>
                <a:effectLst/>
                <a:latin typeface="Gill Sans Nova Light" panose="020B0602020104020203" pitchFamily="34" charset="0"/>
              </a:rPr>
              <a:t>&lt;/script&gt;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Gill Sans Nova Light" panose="020B0602020104020203" pitchFamily="34" charset="0"/>
              </a:rPr>
              <a:t>  </a:t>
            </a:r>
          </a:p>
          <a:p>
            <a:pPr algn="just"/>
            <a:endParaRPr lang="en-IN" sz="2000" b="1" dirty="0">
              <a:solidFill>
                <a:srgbClr val="000000"/>
              </a:solidFill>
              <a:latin typeface="Gill Sans Nova Light" panose="020B0602020104020203" pitchFamily="34" charset="0"/>
            </a:endParaRPr>
          </a:p>
          <a:p>
            <a:pPr algn="just"/>
            <a:r>
              <a:rPr lang="en-IN" sz="2000" b="1" dirty="0">
                <a:solidFill>
                  <a:srgbClr val="000000"/>
                </a:solidFill>
                <a:latin typeface="Gill Sans Nova Light" panose="020B0602020104020203" pitchFamily="34" charset="0"/>
              </a:rPr>
              <a:t>OUTPUT:-</a:t>
            </a:r>
            <a:endParaRPr lang="en-IN" sz="2000" b="1" i="0" dirty="0">
              <a:solidFill>
                <a:srgbClr val="000000"/>
              </a:solidFill>
              <a:effectLst/>
              <a:latin typeface="Gill Sans Nova Light" panose="020B0602020104020203" pitchFamily="34" charset="0"/>
            </a:endParaRPr>
          </a:p>
          <a:p>
            <a:pPr algn="just"/>
            <a:endParaRPr lang="en-IN" sz="2000" dirty="0">
              <a:solidFill>
                <a:srgbClr val="000000"/>
              </a:solidFill>
              <a:latin typeface="Gill Sans Nova Light" panose="020B0602020104020203" pitchFamily="34" charset="0"/>
            </a:endParaRPr>
          </a:p>
          <a:p>
            <a:pPr algn="just"/>
            <a:endParaRPr lang="en-IN" sz="2000" b="0" i="0" dirty="0">
              <a:solidFill>
                <a:srgbClr val="333333"/>
              </a:solidFill>
              <a:effectLst/>
              <a:latin typeface="Gill Sans Nova Light" panose="020B0602020104020203" pitchFamily="34" charset="0"/>
            </a:endParaRPr>
          </a:p>
          <a:p>
            <a:pPr algn="just"/>
            <a:endParaRPr lang="en-IN" sz="2000" b="0" i="0" dirty="0">
              <a:solidFill>
                <a:srgbClr val="333333"/>
              </a:solidFill>
              <a:effectLst/>
              <a:latin typeface="Gill Sans Nova Light" panose="020B0602020104020203" pitchFamily="34" charset="0"/>
            </a:endParaRPr>
          </a:p>
          <a:p>
            <a:pPr algn="just"/>
            <a:endParaRPr lang="en-IN" sz="2000" dirty="0">
              <a:solidFill>
                <a:srgbClr val="333333"/>
              </a:solidFill>
              <a:latin typeface="Gill Sans Nova Light" panose="020B0602020104020203" pitchFamily="34" charset="0"/>
            </a:endParaRPr>
          </a:p>
          <a:p>
            <a:pPr algn="just"/>
            <a:r>
              <a:rPr lang="en-IN" sz="2000" b="0" i="0" dirty="0">
                <a:solidFill>
                  <a:srgbClr val="333333"/>
                </a:solidFill>
                <a:effectLst/>
                <a:latin typeface="Gill Sans Nova Light" panose="020B0602020104020203" pitchFamily="34" charset="0"/>
              </a:rPr>
              <a:t>The </a:t>
            </a:r>
            <a:r>
              <a:rPr lang="en-IN" sz="2000" b="1" i="0" dirty="0">
                <a:solidFill>
                  <a:srgbClr val="333333"/>
                </a:solidFill>
                <a:effectLst/>
                <a:latin typeface="Gill Sans Nova Light" panose="020B0602020104020203" pitchFamily="34" charset="0"/>
              </a:rPr>
              <a:t>script</a:t>
            </a:r>
            <a:r>
              <a:rPr lang="en-IN" sz="2000" b="0" i="0" dirty="0">
                <a:solidFill>
                  <a:srgbClr val="333333"/>
                </a:solidFill>
                <a:effectLst/>
                <a:latin typeface="Gill Sans Nova Light" panose="020B0602020104020203" pitchFamily="34" charset="0"/>
              </a:rPr>
              <a:t> tag specifies that we are using JavaScript.</a:t>
            </a:r>
          </a:p>
          <a:p>
            <a:pPr algn="just"/>
            <a:r>
              <a:rPr lang="en-IN" sz="2000" b="0" i="0" dirty="0">
                <a:solidFill>
                  <a:srgbClr val="333333"/>
                </a:solidFill>
                <a:effectLst/>
                <a:latin typeface="Gill Sans Nova Light" panose="020B0602020104020203" pitchFamily="34" charset="0"/>
              </a:rPr>
              <a:t>The </a:t>
            </a:r>
            <a:r>
              <a:rPr lang="en-IN" sz="2000" b="1" i="0" dirty="0">
                <a:solidFill>
                  <a:srgbClr val="333333"/>
                </a:solidFill>
                <a:effectLst/>
                <a:latin typeface="Gill Sans Nova Light" panose="020B0602020104020203" pitchFamily="34" charset="0"/>
              </a:rPr>
              <a:t>text/</a:t>
            </a:r>
            <a:r>
              <a:rPr lang="en-IN" sz="2000" b="1" i="0" dirty="0" err="1">
                <a:solidFill>
                  <a:srgbClr val="333333"/>
                </a:solidFill>
                <a:effectLst/>
                <a:latin typeface="Gill Sans Nova Light" panose="020B0602020104020203" pitchFamily="34" charset="0"/>
              </a:rPr>
              <a:t>javascript</a:t>
            </a:r>
            <a:r>
              <a:rPr lang="en-IN" sz="2000" b="0" i="0" dirty="0">
                <a:solidFill>
                  <a:srgbClr val="333333"/>
                </a:solidFill>
                <a:effectLst/>
                <a:latin typeface="Gill Sans Nova Light" panose="020B0602020104020203" pitchFamily="34" charset="0"/>
              </a:rPr>
              <a:t> is the content type that provides information to the browser about the data.</a:t>
            </a:r>
          </a:p>
          <a:p>
            <a:pPr algn="just"/>
            <a:r>
              <a:rPr lang="en-IN" sz="2000" b="0" i="0" dirty="0">
                <a:solidFill>
                  <a:srgbClr val="333333"/>
                </a:solidFill>
                <a:effectLst/>
                <a:latin typeface="Gill Sans Nova Light" panose="020B0602020104020203" pitchFamily="34" charset="0"/>
              </a:rPr>
              <a:t>The </a:t>
            </a:r>
            <a:r>
              <a:rPr lang="en-IN" sz="2000" b="1" i="0" dirty="0" err="1">
                <a:solidFill>
                  <a:srgbClr val="333333"/>
                </a:solidFill>
                <a:effectLst/>
                <a:latin typeface="Gill Sans Nova Light" panose="020B0602020104020203" pitchFamily="34" charset="0"/>
              </a:rPr>
              <a:t>document.write</a:t>
            </a:r>
            <a:r>
              <a:rPr lang="en-IN" sz="2000" b="1" i="0" dirty="0">
                <a:solidFill>
                  <a:srgbClr val="333333"/>
                </a:solidFill>
                <a:effectLst/>
                <a:latin typeface="Gill Sans Nova Light" panose="020B0602020104020203" pitchFamily="34" charset="0"/>
              </a:rPr>
              <a:t>()</a:t>
            </a:r>
            <a:r>
              <a:rPr lang="en-IN" sz="2000" b="0" i="0" dirty="0">
                <a:solidFill>
                  <a:srgbClr val="333333"/>
                </a:solidFill>
                <a:effectLst/>
                <a:latin typeface="Gill Sans Nova Light" panose="020B0602020104020203" pitchFamily="34" charset="0"/>
              </a:rPr>
              <a:t> function is used to display dynamic content through JavaScript. </a:t>
            </a:r>
            <a:endParaRPr lang="en-US" sz="2000" dirty="0">
              <a:latin typeface="Gill Sans Nova Light" panose="020B06020201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D9FA5E-EF1B-9A05-85C0-8785A91CB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614" y="3244551"/>
            <a:ext cx="53848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63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021FE-86EA-8999-7690-E4EE5A77D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14" y="158297"/>
            <a:ext cx="11908971" cy="1325563"/>
          </a:xfrm>
        </p:spPr>
        <p:txBody>
          <a:bodyPr>
            <a:normAutofit fontScale="90000"/>
          </a:bodyPr>
          <a:lstStyle/>
          <a:p>
            <a:r>
              <a:rPr lang="en-IN" b="0" i="0" dirty="0">
                <a:solidFill>
                  <a:srgbClr val="610B38"/>
                </a:solidFill>
                <a:effectLst/>
              </a:rPr>
              <a:t>JAVASCRIPT EXAMPLE : CODE BETWEEN THE BODY TAG</a:t>
            </a:r>
            <a:br>
              <a:rPr lang="en-IN" b="0" i="0" dirty="0">
                <a:solidFill>
                  <a:srgbClr val="610B38"/>
                </a:solidFill>
                <a:effectLst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98ADC-E1D3-CBD5-AF23-735E170CF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285" y="1390196"/>
            <a:ext cx="10515600" cy="4351338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IN" b="0" i="0" dirty="0">
                <a:solidFill>
                  <a:srgbClr val="333333"/>
                </a:solidFill>
                <a:effectLst/>
                <a:latin typeface="inter-regular"/>
              </a:rPr>
              <a:t>A simple example of JavaScript that displays alert dialog box.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B04F7E-517B-DF0B-D6DB-B70F412F559A}"/>
              </a:ext>
            </a:extLst>
          </p:cNvPr>
          <p:cNvSpPr txBox="1"/>
          <p:nvPr/>
        </p:nvSpPr>
        <p:spPr>
          <a:xfrm>
            <a:off x="2645229" y="2985631"/>
            <a:ext cx="3243943" cy="203132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&lt;html&gt;  </a:t>
            </a:r>
          </a:p>
          <a:p>
            <a:r>
              <a:rPr lang="en-US" dirty="0"/>
              <a:t>&lt;body&gt;  </a:t>
            </a:r>
          </a:p>
          <a:p>
            <a:r>
              <a:rPr lang="en-US" dirty="0"/>
              <a:t>&lt;script type="text/</a:t>
            </a:r>
            <a:r>
              <a:rPr lang="en-US" dirty="0" err="1"/>
              <a:t>javascript</a:t>
            </a:r>
            <a:r>
              <a:rPr lang="en-US" dirty="0"/>
              <a:t>"&gt;  </a:t>
            </a:r>
          </a:p>
          <a:p>
            <a:r>
              <a:rPr lang="en-US" dirty="0"/>
              <a:t> alert("Hello </a:t>
            </a:r>
            <a:r>
              <a:rPr lang="en-US" dirty="0" err="1"/>
              <a:t>Javatpoint</a:t>
            </a:r>
            <a:r>
              <a:rPr lang="en-US" dirty="0"/>
              <a:t>");  </a:t>
            </a:r>
          </a:p>
          <a:p>
            <a:r>
              <a:rPr lang="en-US" dirty="0"/>
              <a:t>&lt;/script&gt;  </a:t>
            </a:r>
          </a:p>
          <a:p>
            <a:r>
              <a:rPr lang="en-US" dirty="0"/>
              <a:t>&lt;/body&gt;  </a:t>
            </a:r>
          </a:p>
          <a:p>
            <a:r>
              <a:rPr lang="en-US" dirty="0"/>
              <a:t>&lt;/html&gt; </a:t>
            </a:r>
          </a:p>
        </p:txBody>
      </p:sp>
    </p:spTree>
    <p:extLst>
      <p:ext uri="{BB962C8B-B14F-4D97-AF65-F5344CB8AC3E}">
        <p14:creationId xmlns:p14="http://schemas.microsoft.com/office/powerpoint/2010/main" val="3090353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B6313-A46F-7DAD-2C20-19265041B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60" y="125640"/>
            <a:ext cx="11713026" cy="1278618"/>
          </a:xfrm>
        </p:spPr>
        <p:txBody>
          <a:bodyPr>
            <a:normAutofit fontScale="90000"/>
          </a:bodyPr>
          <a:lstStyle/>
          <a:p>
            <a:r>
              <a:rPr lang="en-IN" b="1" i="0" dirty="0">
                <a:solidFill>
                  <a:srgbClr val="610B38"/>
                </a:solidFill>
                <a:effectLst/>
              </a:rPr>
              <a:t>JAVASCRIPT EXAMPLE : CODE BETWEEN THE HEAD TAG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08D14-A827-6381-C6D1-1AA069F05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914" y="1253330"/>
            <a:ext cx="11658599" cy="5376069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just"/>
            <a:r>
              <a:rPr lang="en-IN" sz="2000" b="0" i="0" dirty="0">
                <a:solidFill>
                  <a:srgbClr val="333333"/>
                </a:solidFill>
                <a:effectLst/>
              </a:rPr>
              <a:t>Let’s see the same example of displaying alert dialog box of JavaScript that is contained inside the head tag.</a:t>
            </a:r>
          </a:p>
          <a:p>
            <a:pPr algn="just"/>
            <a:r>
              <a:rPr lang="en-IN" sz="2000" b="0" i="0" dirty="0">
                <a:solidFill>
                  <a:srgbClr val="333333"/>
                </a:solidFill>
                <a:effectLst/>
              </a:rPr>
              <a:t>In this example, we are creating a function </a:t>
            </a:r>
            <a:r>
              <a:rPr lang="en-IN" sz="2000" b="0" i="0" dirty="0" err="1">
                <a:solidFill>
                  <a:srgbClr val="333333"/>
                </a:solidFill>
                <a:effectLst/>
              </a:rPr>
              <a:t>msg</a:t>
            </a:r>
            <a:r>
              <a:rPr lang="en-IN" sz="2000" b="0" i="0" dirty="0">
                <a:solidFill>
                  <a:srgbClr val="333333"/>
                </a:solidFill>
                <a:effectLst/>
              </a:rPr>
              <a:t>(). To create function in JavaScript, you need to write function with </a:t>
            </a:r>
            <a:r>
              <a:rPr lang="en-IN" sz="2000" b="0" i="0" dirty="0" err="1">
                <a:solidFill>
                  <a:srgbClr val="333333"/>
                </a:solidFill>
                <a:effectLst/>
              </a:rPr>
              <a:t>function_name</a:t>
            </a:r>
            <a:r>
              <a:rPr lang="en-IN" sz="2000" b="0" i="0" dirty="0">
                <a:solidFill>
                  <a:srgbClr val="333333"/>
                </a:solidFill>
                <a:effectLst/>
              </a:rPr>
              <a:t> as given below.</a:t>
            </a:r>
          </a:p>
          <a:p>
            <a:pPr algn="just"/>
            <a:r>
              <a:rPr lang="en-IN" sz="2000" b="0" i="0" dirty="0">
                <a:solidFill>
                  <a:srgbClr val="333333"/>
                </a:solidFill>
                <a:effectLst/>
              </a:rPr>
              <a:t>To call function, you need to work on event. </a:t>
            </a:r>
          </a:p>
          <a:p>
            <a:pPr algn="just"/>
            <a:r>
              <a:rPr lang="en-IN" sz="2000" b="0" i="0" dirty="0">
                <a:solidFill>
                  <a:srgbClr val="333333"/>
                </a:solidFill>
                <a:effectLst/>
              </a:rPr>
              <a:t>Here we are using onclick event to call </a:t>
            </a:r>
            <a:r>
              <a:rPr lang="en-IN" sz="2000" b="0" i="0" dirty="0" err="1">
                <a:solidFill>
                  <a:srgbClr val="333333"/>
                </a:solidFill>
                <a:effectLst/>
              </a:rPr>
              <a:t>msg</a:t>
            </a:r>
            <a:r>
              <a:rPr lang="en-IN" sz="2000" b="0" i="0" dirty="0">
                <a:solidFill>
                  <a:srgbClr val="333333"/>
                </a:solidFill>
                <a:effectLst/>
              </a:rPr>
              <a:t>() function.</a:t>
            </a:r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0B6303-9ADF-E638-21E5-5A3A6745A6FC}"/>
              </a:ext>
            </a:extLst>
          </p:cNvPr>
          <p:cNvSpPr txBox="1"/>
          <p:nvPr/>
        </p:nvSpPr>
        <p:spPr>
          <a:xfrm>
            <a:off x="6477001" y="2245558"/>
            <a:ext cx="5279571" cy="424731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&lt;html&gt;  </a:t>
            </a:r>
          </a:p>
          <a:p>
            <a:r>
              <a:rPr lang="en-US" dirty="0"/>
              <a:t>&lt;head&gt;  </a:t>
            </a:r>
          </a:p>
          <a:p>
            <a:r>
              <a:rPr lang="en-US" dirty="0"/>
              <a:t>&lt;script type="text/</a:t>
            </a:r>
            <a:r>
              <a:rPr lang="en-US" dirty="0" err="1"/>
              <a:t>javascript</a:t>
            </a:r>
            <a:r>
              <a:rPr lang="en-US" dirty="0"/>
              <a:t>"&gt;  </a:t>
            </a:r>
          </a:p>
          <a:p>
            <a:r>
              <a:rPr lang="en-US" dirty="0"/>
              <a:t>function msg(){  </a:t>
            </a:r>
          </a:p>
          <a:p>
            <a:r>
              <a:rPr lang="en-US" dirty="0"/>
              <a:t> alert("Hello </a:t>
            </a:r>
            <a:r>
              <a:rPr lang="en-US" dirty="0" err="1"/>
              <a:t>Javatpoint</a:t>
            </a:r>
            <a:r>
              <a:rPr lang="en-US" dirty="0"/>
              <a:t>");  </a:t>
            </a:r>
          </a:p>
          <a:p>
            <a:r>
              <a:rPr lang="en-US" dirty="0"/>
              <a:t>}  </a:t>
            </a:r>
          </a:p>
          <a:p>
            <a:r>
              <a:rPr lang="en-US" dirty="0"/>
              <a:t>&lt;/script&gt;  </a:t>
            </a:r>
          </a:p>
          <a:p>
            <a:r>
              <a:rPr lang="en-US" dirty="0"/>
              <a:t>&lt;/head&gt;  </a:t>
            </a:r>
          </a:p>
          <a:p>
            <a:r>
              <a:rPr lang="en-US" dirty="0"/>
              <a:t>&lt;body&gt;  </a:t>
            </a:r>
          </a:p>
          <a:p>
            <a:r>
              <a:rPr lang="en-US" dirty="0"/>
              <a:t>&lt;p&gt;Welcome to </a:t>
            </a:r>
            <a:r>
              <a:rPr lang="en-US" dirty="0" err="1"/>
              <a:t>Javascript</a:t>
            </a:r>
            <a:r>
              <a:rPr lang="en-US" dirty="0"/>
              <a:t>&lt;/p&gt;  </a:t>
            </a:r>
          </a:p>
          <a:p>
            <a:r>
              <a:rPr lang="en-US" dirty="0"/>
              <a:t>&lt;form&gt;  </a:t>
            </a:r>
          </a:p>
          <a:p>
            <a:r>
              <a:rPr lang="en-US" dirty="0"/>
              <a:t>&lt;input type="button" value="click" onclick="msg()"/&gt;  </a:t>
            </a:r>
          </a:p>
          <a:p>
            <a:r>
              <a:rPr lang="en-US" dirty="0"/>
              <a:t>&lt;/form&gt;  </a:t>
            </a:r>
          </a:p>
          <a:p>
            <a:r>
              <a:rPr lang="en-US" dirty="0"/>
              <a:t>&lt;/body&gt;  </a:t>
            </a:r>
          </a:p>
          <a:p>
            <a:r>
              <a:rPr lang="en-US" dirty="0"/>
              <a:t>&lt;/html&gt; </a:t>
            </a:r>
          </a:p>
        </p:txBody>
      </p:sp>
    </p:spTree>
    <p:extLst>
      <p:ext uri="{BB962C8B-B14F-4D97-AF65-F5344CB8AC3E}">
        <p14:creationId xmlns:p14="http://schemas.microsoft.com/office/powerpoint/2010/main" val="3530068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EFF631E-C28A-78F1-36A9-1EABB627B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873824"/>
            <a:ext cx="11658599" cy="5910470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just"/>
            <a:r>
              <a:rPr lang="en-IN" sz="2000" i="0" dirty="0">
                <a:effectLst/>
              </a:rPr>
              <a:t>We can create external JavaScript file and embed it in many html page.</a:t>
            </a:r>
          </a:p>
          <a:p>
            <a:pPr algn="just"/>
            <a:r>
              <a:rPr lang="en-IN" sz="2000" i="0" dirty="0">
                <a:effectLst/>
              </a:rPr>
              <a:t>It provides code re usability because single JavaScript file can be used in several html pages.</a:t>
            </a:r>
          </a:p>
          <a:p>
            <a:pPr algn="just"/>
            <a:r>
              <a:rPr lang="en-IN" sz="2000" i="0" dirty="0">
                <a:effectLst/>
              </a:rPr>
              <a:t>An external JavaScript file must be saved by .</a:t>
            </a:r>
            <a:r>
              <a:rPr lang="en-IN" sz="2000" i="0" dirty="0" err="1">
                <a:effectLst/>
              </a:rPr>
              <a:t>js</a:t>
            </a:r>
            <a:r>
              <a:rPr lang="en-IN" sz="2000" i="0" dirty="0">
                <a:effectLst/>
              </a:rPr>
              <a:t> extension. It is recommended to embed all JavaScript files into a single file. It increases the speed of the webpage.</a:t>
            </a:r>
          </a:p>
          <a:p>
            <a:pPr algn="just"/>
            <a:r>
              <a:rPr lang="en-IN" sz="2000" i="0" dirty="0">
                <a:effectLst/>
              </a:rPr>
              <a:t>Let's create an external </a:t>
            </a:r>
            <a:r>
              <a:rPr lang="en-IN" sz="2000" i="0" u="none" strike="noStrike" dirty="0">
                <a:effectLst/>
              </a:rPr>
              <a:t>JavaScript</a:t>
            </a:r>
            <a:r>
              <a:rPr lang="en-IN" sz="2000" i="0" dirty="0">
                <a:effectLst/>
              </a:rPr>
              <a:t> file that prints Hello </a:t>
            </a:r>
            <a:r>
              <a:rPr lang="en-IN" sz="2000" i="0" dirty="0" err="1">
                <a:effectLst/>
              </a:rPr>
              <a:t>Javatpoint</a:t>
            </a:r>
            <a:r>
              <a:rPr lang="en-IN" sz="2000" i="0" dirty="0">
                <a:effectLst/>
              </a:rPr>
              <a:t> in a alert dialog box.</a:t>
            </a:r>
          </a:p>
          <a:p>
            <a:endParaRPr lang="en-US" sz="2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9211F48-9A90-C2D3-F002-8C05B569BB7D}"/>
              </a:ext>
            </a:extLst>
          </p:cNvPr>
          <p:cNvSpPr txBox="1">
            <a:spLocks/>
          </p:cNvSpPr>
          <p:nvPr/>
        </p:nvSpPr>
        <p:spPr>
          <a:xfrm>
            <a:off x="631374" y="73706"/>
            <a:ext cx="5910940" cy="5275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>
                <a:solidFill>
                  <a:srgbClr val="610B38"/>
                </a:solidFill>
              </a:rPr>
              <a:t>EXTERNAL JAVASCRIPT FILE</a:t>
            </a:r>
            <a:endParaRPr lang="en-US" sz="4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DBB223-CE20-05CE-C909-2950DE4988FC}"/>
              </a:ext>
            </a:extLst>
          </p:cNvPr>
          <p:cNvSpPr txBox="1"/>
          <p:nvPr/>
        </p:nvSpPr>
        <p:spPr>
          <a:xfrm>
            <a:off x="533400" y="3429000"/>
            <a:ext cx="4517572" cy="175432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IN" b="0" i="0" dirty="0" err="1">
                <a:solidFill>
                  <a:srgbClr val="000000"/>
                </a:solidFill>
                <a:effectLst/>
                <a:latin typeface="inter-regular"/>
              </a:rPr>
              <a:t>message.js</a:t>
            </a:r>
            <a:endParaRPr lang="en-IN" b="0" i="0" dirty="0">
              <a:solidFill>
                <a:srgbClr val="000000"/>
              </a:solidFill>
              <a:effectLst/>
              <a:latin typeface="inter-regular"/>
            </a:endParaRPr>
          </a:p>
          <a:p>
            <a:pPr algn="just"/>
            <a:endParaRPr lang="en-IN" b="0" i="0" dirty="0">
              <a:solidFill>
                <a:srgbClr val="000000"/>
              </a:solidFill>
              <a:effectLst/>
              <a:latin typeface="inter-regular"/>
            </a:endParaRPr>
          </a:p>
          <a:p>
            <a:pPr algn="just"/>
            <a:r>
              <a:rPr lang="en-IN" b="0" i="0" dirty="0">
                <a:solidFill>
                  <a:srgbClr val="000000"/>
                </a:solidFill>
                <a:effectLst/>
                <a:latin typeface="inter-regular"/>
              </a:rPr>
              <a:t>function 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inter-regular"/>
              </a:rPr>
              <a:t>msg</a:t>
            </a:r>
            <a:r>
              <a:rPr lang="en-IN" b="0" i="0" dirty="0">
                <a:solidFill>
                  <a:srgbClr val="000000"/>
                </a:solidFill>
                <a:effectLst/>
                <a:latin typeface="inter-regular"/>
              </a:rPr>
              <a:t>(){  </a:t>
            </a:r>
          </a:p>
          <a:p>
            <a:pPr algn="just"/>
            <a:r>
              <a:rPr lang="en-IN" b="0" i="0" dirty="0">
                <a:solidFill>
                  <a:srgbClr val="000000"/>
                </a:solidFill>
                <a:effectLst/>
                <a:latin typeface="inter-regular"/>
              </a:rPr>
              <a:t> alert("Hello 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inter-regular"/>
              </a:rPr>
              <a:t>Javatpoint</a:t>
            </a:r>
            <a:r>
              <a:rPr lang="en-IN" b="0" i="0" dirty="0">
                <a:solidFill>
                  <a:srgbClr val="000000"/>
                </a:solidFill>
                <a:effectLst/>
                <a:latin typeface="inter-regular"/>
              </a:rPr>
              <a:t>");  </a:t>
            </a:r>
          </a:p>
          <a:p>
            <a:pPr algn="just"/>
            <a:r>
              <a:rPr lang="en-IN" b="0" i="0" dirty="0">
                <a:solidFill>
                  <a:srgbClr val="000000"/>
                </a:solidFill>
                <a:effectLst/>
                <a:latin typeface="inter-regular"/>
              </a:rPr>
              <a:t>}  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F7E55F-9E3E-4233-ADF2-64A40A4EDAE1}"/>
              </a:ext>
            </a:extLst>
          </p:cNvPr>
          <p:cNvSpPr txBox="1"/>
          <p:nvPr/>
        </p:nvSpPr>
        <p:spPr>
          <a:xfrm>
            <a:off x="6095999" y="2726362"/>
            <a:ext cx="5715000" cy="397031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IN" b="1" i="0" dirty="0" err="1">
                <a:solidFill>
                  <a:srgbClr val="006699"/>
                </a:solidFill>
                <a:effectLst/>
                <a:latin typeface="inter-regular"/>
              </a:rPr>
              <a:t>Index.html</a:t>
            </a:r>
            <a:endParaRPr lang="en-IN" b="1" i="0" dirty="0">
              <a:solidFill>
                <a:srgbClr val="006699"/>
              </a:solidFill>
              <a:effectLst/>
              <a:latin typeface="inter-regular"/>
            </a:endParaRPr>
          </a:p>
          <a:p>
            <a:pPr algn="just"/>
            <a:endParaRPr lang="en-IN" b="1" i="0" dirty="0">
              <a:solidFill>
                <a:srgbClr val="006699"/>
              </a:solidFill>
              <a:effectLst/>
              <a:latin typeface="inter-regular"/>
            </a:endParaRPr>
          </a:p>
          <a:p>
            <a:pPr algn="just"/>
            <a:r>
              <a:rPr lang="en-IN" b="1" i="0" dirty="0">
                <a:solidFill>
                  <a:srgbClr val="006699"/>
                </a:solidFill>
                <a:effectLst/>
                <a:latin typeface="inter-regular"/>
              </a:rPr>
              <a:t>&lt;html&gt;</a:t>
            </a:r>
            <a:r>
              <a:rPr lang="en-IN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algn="just"/>
            <a:r>
              <a:rPr lang="en-IN" b="1" i="0" dirty="0">
                <a:solidFill>
                  <a:srgbClr val="006699"/>
                </a:solidFill>
                <a:effectLst/>
                <a:latin typeface="inter-regular"/>
              </a:rPr>
              <a:t>&lt;head&gt;</a:t>
            </a:r>
            <a:r>
              <a:rPr lang="en-IN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algn="just"/>
            <a:r>
              <a:rPr lang="en-IN" b="1" i="0" dirty="0">
                <a:solidFill>
                  <a:srgbClr val="006699"/>
                </a:solidFill>
                <a:effectLst/>
                <a:latin typeface="inter-regular"/>
              </a:rPr>
              <a:t>&lt;script</a:t>
            </a:r>
            <a:r>
              <a:rPr lang="en-IN" b="0" i="0" dirty="0">
                <a:solidFill>
                  <a:srgbClr val="000000"/>
                </a:solidFill>
                <a:effectLst/>
                <a:latin typeface="inter-regular"/>
              </a:rPr>
              <a:t> </a:t>
            </a:r>
            <a:r>
              <a:rPr lang="en-IN" b="0" i="0" dirty="0">
                <a:solidFill>
                  <a:srgbClr val="FF0000"/>
                </a:solidFill>
                <a:effectLst/>
                <a:latin typeface="inter-regular"/>
              </a:rPr>
              <a:t>type</a:t>
            </a:r>
            <a:r>
              <a:rPr lang="en-IN" b="0" i="0" dirty="0">
                <a:solidFill>
                  <a:srgbClr val="000000"/>
                </a:solidFill>
                <a:effectLst/>
                <a:latin typeface="inter-regular"/>
              </a:rPr>
              <a:t>=</a:t>
            </a:r>
            <a:r>
              <a:rPr lang="en-IN" b="0" i="0" dirty="0">
                <a:solidFill>
                  <a:srgbClr val="0000FF"/>
                </a:solidFill>
                <a:effectLst/>
                <a:latin typeface="inter-regular"/>
              </a:rPr>
              <a:t>"text/</a:t>
            </a:r>
            <a:r>
              <a:rPr lang="en-IN" b="0" i="0" dirty="0" err="1">
                <a:solidFill>
                  <a:srgbClr val="0000FF"/>
                </a:solidFill>
                <a:effectLst/>
                <a:latin typeface="inter-regular"/>
              </a:rPr>
              <a:t>javascript</a:t>
            </a:r>
            <a:r>
              <a:rPr lang="en-IN" b="0" i="0" dirty="0">
                <a:solidFill>
                  <a:srgbClr val="0000FF"/>
                </a:solidFill>
                <a:effectLst/>
                <a:latin typeface="inter-regular"/>
              </a:rPr>
              <a:t>"</a:t>
            </a:r>
            <a:r>
              <a:rPr lang="en-IN" b="0" i="0" dirty="0">
                <a:solidFill>
                  <a:srgbClr val="000000"/>
                </a:solidFill>
                <a:effectLst/>
                <a:latin typeface="inter-regular"/>
              </a:rPr>
              <a:t> </a:t>
            </a:r>
            <a:r>
              <a:rPr lang="en-IN" b="0" i="0" dirty="0" err="1">
                <a:solidFill>
                  <a:srgbClr val="FF0000"/>
                </a:solidFill>
                <a:effectLst/>
                <a:latin typeface="inter-regular"/>
              </a:rPr>
              <a:t>src</a:t>
            </a:r>
            <a:r>
              <a:rPr lang="en-IN" b="0" i="0" dirty="0">
                <a:solidFill>
                  <a:srgbClr val="000000"/>
                </a:solidFill>
                <a:effectLst/>
                <a:latin typeface="inter-regular"/>
              </a:rPr>
              <a:t>=</a:t>
            </a:r>
            <a:r>
              <a:rPr lang="en-IN" b="0" i="0" dirty="0">
                <a:solidFill>
                  <a:srgbClr val="0000FF"/>
                </a:solidFill>
                <a:effectLst/>
                <a:latin typeface="inter-regular"/>
              </a:rPr>
              <a:t>"</a:t>
            </a:r>
            <a:r>
              <a:rPr lang="en-IN" b="0" i="0" dirty="0" err="1">
                <a:solidFill>
                  <a:srgbClr val="0000FF"/>
                </a:solidFill>
                <a:effectLst/>
                <a:latin typeface="inter-regular"/>
              </a:rPr>
              <a:t>message.js</a:t>
            </a:r>
            <a:r>
              <a:rPr lang="en-IN" b="0" i="0" dirty="0">
                <a:solidFill>
                  <a:srgbClr val="0000FF"/>
                </a:solidFill>
                <a:effectLst/>
                <a:latin typeface="inter-regular"/>
              </a:rPr>
              <a:t>"</a:t>
            </a:r>
            <a:r>
              <a:rPr lang="en-IN" b="1" i="0" dirty="0">
                <a:solidFill>
                  <a:srgbClr val="006699"/>
                </a:solidFill>
                <a:effectLst/>
                <a:latin typeface="inter-regular"/>
              </a:rPr>
              <a:t>&gt;&lt;/script&gt;</a:t>
            </a:r>
            <a:r>
              <a:rPr lang="en-IN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algn="just"/>
            <a:r>
              <a:rPr lang="en-IN" b="1" i="0" dirty="0">
                <a:solidFill>
                  <a:srgbClr val="006699"/>
                </a:solidFill>
                <a:effectLst/>
                <a:latin typeface="inter-regular"/>
              </a:rPr>
              <a:t>&lt;/head&gt;</a:t>
            </a:r>
            <a:r>
              <a:rPr lang="en-IN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algn="just"/>
            <a:r>
              <a:rPr lang="en-IN" b="1" i="0" dirty="0">
                <a:solidFill>
                  <a:srgbClr val="006699"/>
                </a:solidFill>
                <a:effectLst/>
                <a:latin typeface="inter-regular"/>
              </a:rPr>
              <a:t>&lt;body&gt;</a:t>
            </a:r>
            <a:r>
              <a:rPr lang="en-IN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algn="just"/>
            <a:r>
              <a:rPr lang="en-IN" b="1" i="0" dirty="0">
                <a:solidFill>
                  <a:srgbClr val="006699"/>
                </a:solidFill>
                <a:effectLst/>
                <a:latin typeface="inter-regular"/>
              </a:rPr>
              <a:t>&lt;p&gt;</a:t>
            </a:r>
            <a:r>
              <a:rPr lang="en-IN" b="0" i="0" dirty="0">
                <a:solidFill>
                  <a:srgbClr val="000000"/>
                </a:solidFill>
                <a:effectLst/>
                <a:latin typeface="inter-regular"/>
              </a:rPr>
              <a:t>Welcome to JavaScript</a:t>
            </a:r>
            <a:r>
              <a:rPr lang="en-IN" b="1" i="0" dirty="0">
                <a:solidFill>
                  <a:srgbClr val="006699"/>
                </a:solidFill>
                <a:effectLst/>
                <a:latin typeface="inter-regular"/>
              </a:rPr>
              <a:t>&lt;/p&gt;</a:t>
            </a:r>
            <a:r>
              <a:rPr lang="en-IN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algn="just"/>
            <a:r>
              <a:rPr lang="en-IN" b="1" i="0" dirty="0">
                <a:solidFill>
                  <a:srgbClr val="006699"/>
                </a:solidFill>
                <a:effectLst/>
                <a:latin typeface="inter-regular"/>
              </a:rPr>
              <a:t>&lt;form&gt;</a:t>
            </a:r>
            <a:r>
              <a:rPr lang="en-IN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algn="just"/>
            <a:r>
              <a:rPr lang="en-IN" b="1" i="0" dirty="0">
                <a:solidFill>
                  <a:srgbClr val="006699"/>
                </a:solidFill>
                <a:effectLst/>
                <a:latin typeface="inter-regular"/>
              </a:rPr>
              <a:t>&lt;input</a:t>
            </a:r>
            <a:r>
              <a:rPr lang="en-IN" b="0" i="0" dirty="0">
                <a:solidFill>
                  <a:srgbClr val="000000"/>
                </a:solidFill>
                <a:effectLst/>
                <a:latin typeface="inter-regular"/>
              </a:rPr>
              <a:t> </a:t>
            </a:r>
            <a:r>
              <a:rPr lang="en-IN" b="0" i="0" dirty="0">
                <a:solidFill>
                  <a:srgbClr val="FF0000"/>
                </a:solidFill>
                <a:effectLst/>
                <a:latin typeface="inter-regular"/>
              </a:rPr>
              <a:t>type</a:t>
            </a:r>
            <a:r>
              <a:rPr lang="en-IN" b="0" i="0" dirty="0">
                <a:solidFill>
                  <a:srgbClr val="000000"/>
                </a:solidFill>
                <a:effectLst/>
                <a:latin typeface="inter-regular"/>
              </a:rPr>
              <a:t>=</a:t>
            </a:r>
            <a:r>
              <a:rPr lang="en-IN" b="0" i="0" dirty="0">
                <a:solidFill>
                  <a:srgbClr val="0000FF"/>
                </a:solidFill>
                <a:effectLst/>
                <a:latin typeface="inter-regular"/>
              </a:rPr>
              <a:t>"button"</a:t>
            </a:r>
            <a:r>
              <a:rPr lang="en-IN" b="0" i="0" dirty="0">
                <a:solidFill>
                  <a:srgbClr val="000000"/>
                </a:solidFill>
                <a:effectLst/>
                <a:latin typeface="inter-regular"/>
              </a:rPr>
              <a:t> </a:t>
            </a:r>
            <a:r>
              <a:rPr lang="en-IN" b="0" i="0" dirty="0">
                <a:solidFill>
                  <a:srgbClr val="FF0000"/>
                </a:solidFill>
                <a:effectLst/>
                <a:latin typeface="inter-regular"/>
              </a:rPr>
              <a:t>value</a:t>
            </a:r>
            <a:r>
              <a:rPr lang="en-IN" b="0" i="0" dirty="0">
                <a:solidFill>
                  <a:srgbClr val="000000"/>
                </a:solidFill>
                <a:effectLst/>
                <a:latin typeface="inter-regular"/>
              </a:rPr>
              <a:t>=</a:t>
            </a:r>
            <a:r>
              <a:rPr lang="en-IN" b="0" i="0" dirty="0">
                <a:solidFill>
                  <a:srgbClr val="0000FF"/>
                </a:solidFill>
                <a:effectLst/>
                <a:latin typeface="inter-regular"/>
              </a:rPr>
              <a:t>"click"</a:t>
            </a:r>
            <a:r>
              <a:rPr lang="en-IN" b="0" i="0" dirty="0">
                <a:solidFill>
                  <a:srgbClr val="000000"/>
                </a:solidFill>
                <a:effectLst/>
                <a:latin typeface="inter-regular"/>
              </a:rPr>
              <a:t> </a:t>
            </a:r>
            <a:r>
              <a:rPr lang="en-IN" b="0" i="0" dirty="0">
                <a:solidFill>
                  <a:srgbClr val="FF0000"/>
                </a:solidFill>
                <a:effectLst/>
                <a:latin typeface="inter-regular"/>
              </a:rPr>
              <a:t>onclick</a:t>
            </a:r>
            <a:r>
              <a:rPr lang="en-IN" b="0" i="0" dirty="0">
                <a:solidFill>
                  <a:srgbClr val="000000"/>
                </a:solidFill>
                <a:effectLst/>
                <a:latin typeface="inter-regular"/>
              </a:rPr>
              <a:t>=</a:t>
            </a:r>
            <a:r>
              <a:rPr lang="en-IN" b="0" i="0" dirty="0">
                <a:solidFill>
                  <a:srgbClr val="0000FF"/>
                </a:solidFill>
                <a:effectLst/>
                <a:latin typeface="inter-regular"/>
              </a:rPr>
              <a:t>"</a:t>
            </a:r>
            <a:r>
              <a:rPr lang="en-IN" b="0" i="0" dirty="0" err="1">
                <a:solidFill>
                  <a:srgbClr val="0000FF"/>
                </a:solidFill>
                <a:effectLst/>
                <a:latin typeface="inter-regular"/>
              </a:rPr>
              <a:t>msg</a:t>
            </a:r>
            <a:r>
              <a:rPr lang="en-IN" b="0" i="0" dirty="0">
                <a:solidFill>
                  <a:srgbClr val="0000FF"/>
                </a:solidFill>
                <a:effectLst/>
                <a:latin typeface="inter-regular"/>
              </a:rPr>
              <a:t>()"</a:t>
            </a:r>
            <a:r>
              <a:rPr lang="en-IN" b="1" i="0" dirty="0">
                <a:solidFill>
                  <a:srgbClr val="006699"/>
                </a:solidFill>
                <a:effectLst/>
                <a:latin typeface="inter-regular"/>
              </a:rPr>
              <a:t>/&gt;</a:t>
            </a:r>
            <a:r>
              <a:rPr lang="en-IN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algn="just"/>
            <a:r>
              <a:rPr lang="en-IN" b="1" i="0" dirty="0">
                <a:solidFill>
                  <a:srgbClr val="006699"/>
                </a:solidFill>
                <a:effectLst/>
                <a:latin typeface="inter-regular"/>
              </a:rPr>
              <a:t>&lt;/form&gt;</a:t>
            </a:r>
            <a:r>
              <a:rPr lang="en-IN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algn="just"/>
            <a:r>
              <a:rPr lang="en-IN" b="1" i="0" dirty="0">
                <a:solidFill>
                  <a:srgbClr val="006699"/>
                </a:solidFill>
                <a:effectLst/>
                <a:latin typeface="inter-regular"/>
              </a:rPr>
              <a:t>&lt;/body&gt;</a:t>
            </a:r>
            <a:r>
              <a:rPr lang="en-IN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algn="just"/>
            <a:r>
              <a:rPr lang="en-IN" b="1" i="0" dirty="0">
                <a:solidFill>
                  <a:srgbClr val="006699"/>
                </a:solidFill>
                <a:effectLst/>
                <a:latin typeface="inter-regular"/>
              </a:rPr>
              <a:t>&lt;/html&gt;</a:t>
            </a:r>
            <a:r>
              <a:rPr lang="en-IN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978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C0BE5-CF0F-C41D-E21B-445ED2B9C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3051175"/>
            <a:ext cx="432435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PROGRAMS USING JAVASCRIPT</a:t>
            </a:r>
          </a:p>
        </p:txBody>
      </p:sp>
      <p:pic>
        <p:nvPicPr>
          <p:cNvPr id="6146" name="Picture 2" descr="Basics of Javascript">
            <a:extLst>
              <a:ext uri="{FF2B5EF4-FFF2-40B4-BE49-F238E27FC236}">
                <a16:creationId xmlns:a16="http://schemas.microsoft.com/office/drawing/2014/main" id="{9CD0842F-0C42-DADA-4B4A-79279BAC2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762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486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978</TotalTime>
  <Words>2583</Words>
  <Application>Microsoft Macintosh PowerPoint</Application>
  <PresentationFormat>Widescreen</PresentationFormat>
  <Paragraphs>345</Paragraphs>
  <Slides>32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Calibri Light</vt:lpstr>
      <vt:lpstr>erdana</vt:lpstr>
      <vt:lpstr>Gill Sans Nova Light</vt:lpstr>
      <vt:lpstr>inter-regular</vt:lpstr>
      <vt:lpstr>Roboto</vt:lpstr>
      <vt:lpstr>Office Theme</vt:lpstr>
      <vt:lpstr>WEB PROGRAMMING LAB   JAVASCRIPT</vt:lpstr>
      <vt:lpstr>BASICS OF JAVASCRIPT</vt:lpstr>
      <vt:lpstr>FEATURES OF JAVASCRIPT</vt:lpstr>
      <vt:lpstr>APPLICATION OF JAVASCRIPT</vt:lpstr>
      <vt:lpstr>JAVASCRIPT EXAMPLE </vt:lpstr>
      <vt:lpstr>JAVASCRIPT EXAMPLE : CODE BETWEEN THE BODY TAG </vt:lpstr>
      <vt:lpstr>JAVASCRIPT EXAMPLE : CODE BETWEEN THE HEAD TAG</vt:lpstr>
      <vt:lpstr>PowerPoint Presentation</vt:lpstr>
      <vt:lpstr>PROGRAMS USING JAVASCRIPT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JAVASCRIPT FORM VALIDATION </vt:lpstr>
      <vt:lpstr>JAVASCRIPT FORM VALIDATION </vt:lpstr>
      <vt:lpstr>JAVASCRIPT FORM VALIDATION </vt:lpstr>
      <vt:lpstr>JAVASCRIPT FORM VALIDATION EXAMPLE</vt:lpstr>
      <vt:lpstr>JAVASCRIPT FORM VALIDATION EXAMPLE</vt:lpstr>
      <vt:lpstr>JAVASCRIPT RETYPE PASSWORD FORM EXAMPLE</vt:lpstr>
      <vt:lpstr>JavaScript Number Validation</vt:lpstr>
      <vt:lpstr>JavaScript validation with image </vt:lpstr>
      <vt:lpstr>PowerPoint Presentation</vt:lpstr>
      <vt:lpstr>PowerPoint Presentation</vt:lpstr>
      <vt:lpstr>JavaScript email validation </vt:lpstr>
      <vt:lpstr>PowerPoint Presentation</vt:lpstr>
      <vt:lpstr>PowerPoint Presentation</vt:lpstr>
      <vt:lpstr>CHECKBOX VALIDATION</vt:lpstr>
      <vt:lpstr> SELECT INPUT / DROPDOWN VALIDATION </vt:lpstr>
      <vt:lpstr>QUESTION.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</dc:title>
  <dc:creator>Pratikshya Sharma</dc:creator>
  <cp:lastModifiedBy>Pratikshya Sharma</cp:lastModifiedBy>
  <cp:revision>98</cp:revision>
  <dcterms:created xsi:type="dcterms:W3CDTF">2022-11-06T11:44:35Z</dcterms:created>
  <dcterms:modified xsi:type="dcterms:W3CDTF">2022-11-08T15:45:02Z</dcterms:modified>
</cp:coreProperties>
</file>